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8" r:id="rId7"/>
    <p:sldMasterId id="2147484458" r:id="rId8"/>
  </p:sldMasterIdLst>
  <p:notesMasterIdLst>
    <p:notesMasterId r:id="rId26"/>
  </p:notesMasterIdLst>
  <p:sldIdLst>
    <p:sldId id="8823" r:id="rId9"/>
    <p:sldId id="1824" r:id="rId10"/>
    <p:sldId id="380" r:id="rId11"/>
    <p:sldId id="1118" r:id="rId12"/>
    <p:sldId id="268" r:id="rId13"/>
    <p:sldId id="1821" r:id="rId14"/>
    <p:sldId id="1862" r:id="rId15"/>
    <p:sldId id="377" r:id="rId16"/>
    <p:sldId id="1108" r:id="rId17"/>
    <p:sldId id="370" r:id="rId18"/>
    <p:sldId id="1110" r:id="rId19"/>
    <p:sldId id="1857" r:id="rId20"/>
    <p:sldId id="1858" r:id="rId21"/>
    <p:sldId id="1859" r:id="rId22"/>
    <p:sldId id="1860" r:id="rId23"/>
    <p:sldId id="1861" r:id="rId24"/>
    <p:sldId id="185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8823"/>
          </p14:sldIdLst>
        </p14:section>
        <p14:section name="Cognitive Services Overview" id="{EAE03B4C-30AC-42AE-A2EC-E97F2FBE0D42}">
          <p14:sldIdLst>
            <p14:sldId id="1824"/>
            <p14:sldId id="380"/>
            <p14:sldId id="1118"/>
            <p14:sldId id="268"/>
            <p14:sldId id="1821"/>
            <p14:sldId id="1862"/>
          </p14:sldIdLst>
        </p14:section>
        <p14:section name="Detailled Overview" id="{165AFBA1-ED4A-4891-8108-739524529F73}">
          <p14:sldIdLst>
            <p14:sldId id="377"/>
            <p14:sldId id="1108"/>
            <p14:sldId id="370"/>
            <p14:sldId id="1110"/>
          </p14:sldIdLst>
        </p14:section>
        <p14:section name="Screenshots" id="{C5202972-F19F-4C4E-9283-18A87215132F}">
          <p14:sldIdLst>
            <p14:sldId id="1857"/>
            <p14:sldId id="1858"/>
            <p14:sldId id="1859"/>
            <p14:sldId id="1860"/>
            <p14:sldId id="1861"/>
          </p14:sldIdLst>
        </p14:section>
        <p14:section name="Closing" id="{EE079418-DC88-483C-845A-7D6E32139C56}">
          <p14:sldIdLst>
            <p14:sldId id="185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tlyn Ryan" initials="CR" lastIdx="11" clrIdx="0">
    <p:extLst>
      <p:ext uri="{19B8F6BF-5375-455C-9EA6-DF929625EA0E}">
        <p15:presenceInfo xmlns:p15="http://schemas.microsoft.com/office/powerpoint/2012/main" userId="S-1-5-21-383413107-1061881802-891584314-12522" providerId="AD"/>
      </p:ext>
    </p:extLst>
  </p:cmAuthor>
  <p:cmAuthor id="2" name="David Griffith" initials="DG" lastIdx="15" clrIdx="1">
    <p:extLst>
      <p:ext uri="{19B8F6BF-5375-455C-9EA6-DF929625EA0E}">
        <p15:presenceInfo xmlns:p15="http://schemas.microsoft.com/office/powerpoint/2012/main" userId="S-1-5-21-383413107-1061881802-891584314-4667" providerId="AD"/>
      </p:ext>
    </p:extLst>
  </p:cmAuthor>
  <p:cmAuthor id="3" name="Priscila Croxall" initials="PC" lastIdx="20" clrIdx="2">
    <p:extLst>
      <p:ext uri="{19B8F6BF-5375-455C-9EA6-DF929625EA0E}">
        <p15:presenceInfo xmlns:p15="http://schemas.microsoft.com/office/powerpoint/2012/main" userId="S-1-5-21-383413107-1061881802-891584314-15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FFFFFF"/>
    <a:srgbClr val="047CDA"/>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6" autoAdjust="0"/>
    <p:restoredTop sz="61610" autoAdjust="0"/>
  </p:normalViewPr>
  <p:slideViewPr>
    <p:cSldViewPr snapToGrid="0">
      <p:cViewPr varScale="1">
        <p:scale>
          <a:sx n="69" d="100"/>
          <a:sy n="69" d="100"/>
        </p:scale>
        <p:origin x="12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8-06-01T13:16:31.504" idx="20">
    <p:pos x="3677" y="2574"/>
    <p:text>Missing a word here</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2/25/2020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2/25/2020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12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200" b="0" i="0" u="none" strike="noStrike" kern="1200" baseline="0" dirty="0">
                <a:solidFill>
                  <a:schemeClr val="tx1"/>
                </a:solidFill>
                <a:effectLst/>
                <a:latin typeface="Segoe UI Light" pitchFamily="34" charset="0"/>
                <a:ea typeface="+mn-ea"/>
                <a:cs typeface="+mn-cs"/>
              </a:rPr>
              <a:t> Cognitive Services </a:t>
            </a:r>
            <a:r>
              <a:rPr lang="en-US" sz="12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200" b="0" i="0" u="none" strike="noStrike" kern="1200" dirty="0" err="1">
                <a:solidFill>
                  <a:schemeClr val="tx1"/>
                </a:solidFill>
                <a:effectLst/>
                <a:latin typeface="Segoe UI Light" pitchFamily="34" charset="0"/>
                <a:ea typeface="+mn-ea"/>
                <a:cs typeface="+mn-cs"/>
              </a:rPr>
              <a:t>donaldbr</a:t>
            </a:r>
            <a:r>
              <a:rPr lang="en-US" sz="1200" b="0" i="0" u="none" strike="noStrike" kern="1200" dirty="0">
                <a:solidFill>
                  <a:schemeClr val="tx1"/>
                </a:solidFill>
                <a:effectLst/>
                <a:latin typeface="Segoe UI Light" pitchFamily="34" charset="0"/>
                <a:ea typeface="+mn-ea"/>
                <a:cs typeface="+mn-cs"/>
              </a:rPr>
              <a:t> directly for more information. </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2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200" b="0" i="0" u="none" strike="noStrike" kern="1200" baseline="0" dirty="0" err="1">
                <a:solidFill>
                  <a:schemeClr val="tx1"/>
                </a:solidFill>
                <a:effectLst/>
                <a:latin typeface="Segoe UI Light" pitchFamily="34" charset="0"/>
                <a:ea typeface="+mn-ea"/>
                <a:cs typeface="+mn-cs"/>
              </a:rPr>
              <a:t>febuary</a:t>
            </a:r>
            <a:r>
              <a:rPr lang="en-US" sz="12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200" b="0" i="0" u="none" strike="noStrike" kern="1200" baseline="0" dirty="0" err="1">
                <a:solidFill>
                  <a:schemeClr val="tx1"/>
                </a:solidFill>
                <a:effectLst/>
                <a:latin typeface="Segoe UI Light" pitchFamily="34" charset="0"/>
                <a:ea typeface="+mn-ea"/>
                <a:cs typeface="+mn-cs"/>
              </a:rPr>
              <a:t>stephen</a:t>
            </a:r>
            <a:r>
              <a:rPr lang="en-US" sz="1200" b="0" i="0" u="none" strike="noStrike" kern="1200" baseline="0" dirty="0">
                <a:solidFill>
                  <a:schemeClr val="tx1"/>
                </a:solidFill>
                <a:effectLst/>
                <a:latin typeface="Segoe UI Light" pitchFamily="34" charset="0"/>
                <a:ea typeface="+mn-ea"/>
                <a:cs typeface="+mn-cs"/>
              </a:rPr>
              <a:t> </a:t>
            </a:r>
            <a:r>
              <a:rPr lang="en-US" sz="1200" b="0" i="0" u="none" strike="noStrike" kern="1200" baseline="0" dirty="0" err="1">
                <a:solidFill>
                  <a:schemeClr val="tx1"/>
                </a:solidFill>
                <a:effectLst/>
                <a:latin typeface="Segoe UI Light" pitchFamily="34" charset="0"/>
                <a:ea typeface="+mn-ea"/>
                <a:cs typeface="+mn-cs"/>
              </a:rPr>
              <a:t>spielberg</a:t>
            </a:r>
            <a:r>
              <a:rPr lang="en-US" sz="12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200" b="0"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b="1" i="0" u="none" strike="noStrike" kern="1200" dirty="0">
                <a:solidFill>
                  <a:schemeClr val="tx1"/>
                </a:solidFill>
                <a:effectLst/>
                <a:latin typeface="Segoe UI Light" pitchFamily="34" charset="0"/>
                <a:ea typeface="+mn-ea"/>
                <a:cs typeface="+mn-cs"/>
              </a:rPr>
              <a:t>Language Understanding Intelligent Service (LUIS) </a:t>
            </a:r>
            <a:r>
              <a:rPr lang="en-US" sz="1200" b="0" i="0" u="none" strike="noStrike" kern="1200" dirty="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webhooks. LUIS works pretty well it comes to intents. For the entities, the learning curve is slower especially when the number of entities increases. LUIS only supports 20 intents &amp; 10 entities yet by build each entities can have up to 10 children. </a:t>
            </a:r>
            <a:br>
              <a:rPr lang="en-US" sz="1200" b="0" i="0" u="none" strike="noStrike" kern="1200" dirty="0">
                <a:solidFill>
                  <a:schemeClr val="tx1"/>
                </a:solidFill>
                <a:effectLst/>
                <a:latin typeface="Segoe UI Light" pitchFamily="34" charset="0"/>
                <a:ea typeface="+mn-ea"/>
                <a:cs typeface="+mn-cs"/>
              </a:rPr>
            </a:br>
            <a:endParaRPr lang="en-US" sz="12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dirty="0">
                <a:latin typeface="Segoe UI Semilight" panose="020B0402040204020203" pitchFamily="34" charset="0"/>
                <a:cs typeface="Segoe UI Semilight" panose="020B0402040204020203" pitchFamily="34" charset="0"/>
              </a:rPr>
              <a:t>Translator API:</a:t>
            </a:r>
            <a:r>
              <a:rPr lang="en-US" sz="1200" b="0" dirty="0">
                <a:latin typeface="Segoe UI Semilight" panose="020B0402040204020203" pitchFamily="34" charset="0"/>
                <a:cs typeface="Segoe UI Semilight" panose="020B0402040204020203" pitchFamily="34" charset="0"/>
              </a:rPr>
              <a:t> Translate</a:t>
            </a:r>
            <a:r>
              <a:rPr lang="en-US" sz="1200" b="0" baseline="0" dirty="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200" b="1" kern="0" dirty="0"/>
              <a:t>Language Detection</a:t>
            </a:r>
            <a:br>
              <a:rPr lang="en-US" sz="1200" kern="0" dirty="0"/>
            </a:br>
            <a:r>
              <a:rPr lang="en-US" sz="1200" kern="0" dirty="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200" b="1" kern="0" dirty="0"/>
              <a:t>Translation </a:t>
            </a:r>
            <a:br>
              <a:rPr lang="en-US" sz="1200" kern="0" dirty="0"/>
            </a:br>
            <a:r>
              <a:rPr lang="en-US" sz="1200" kern="0" dirty="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200" b="1" kern="0" dirty="0"/>
              <a:t>Text to speech (TTS)</a:t>
            </a:r>
            <a:br>
              <a:rPr lang="en-US" sz="1200" kern="0" dirty="0"/>
            </a:br>
            <a:r>
              <a:rPr lang="en-US" sz="1200" kern="0" dirty="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200" b="1" kern="0" dirty="0"/>
              <a:t>Custom translation system</a:t>
            </a:r>
            <a:br>
              <a:rPr lang="en-US" sz="1200" kern="0" dirty="0"/>
            </a:br>
            <a:r>
              <a:rPr lang="en-US" sz="1200" kern="0" dirty="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200" b="1" kern="0" dirty="0"/>
              <a:t>Collaborative translation network</a:t>
            </a:r>
            <a:br>
              <a:rPr lang="en-US" sz="1200" kern="0" dirty="0"/>
            </a:br>
            <a:r>
              <a:rPr lang="en-US" sz="1200" kern="0" dirty="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 </a:t>
            </a:r>
            <a:r>
              <a:rPr lang="en-US" sz="1100" b="0" i="0" u="none" strike="noStrike" kern="1200" dirty="0">
                <a:solidFill>
                  <a:schemeClr val="tx1"/>
                </a:solidFill>
                <a:effectLst/>
                <a:latin typeface="+mn-lt"/>
                <a:ea typeface="+mn-ea"/>
                <a:cs typeface="+mn-cs"/>
              </a:rPr>
              <a:t>The Text Analytics API is a cloud-based service that provides advanced natural language processing over raw text, and includes four main functions: sentiment analysis, key phrase extraction, language detection, and entity linking.</a:t>
            </a:r>
            <a:endParaRPr lang="en-US" dirty="0"/>
          </a:p>
          <a:p>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2/25/2020 4:49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4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78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 ?</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2/25/2020 4:49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Notes about CS evolution</a:t>
            </a:r>
          </a:p>
          <a:p>
            <a:pPr lvl="0"/>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Emotion is in Paid preview on Azure. As Face API now integrates Emotion recognition</a:t>
            </a:r>
            <a:r>
              <a:rPr lang="en-US" sz="1200" b="0" kern="1200">
                <a:solidFill>
                  <a:schemeClr val="tx1"/>
                </a:solidFill>
                <a:effectLst/>
                <a:latin typeface="+mn-lt"/>
                <a:ea typeface="+mn-ea"/>
                <a:cs typeface="+mn-cs"/>
              </a:rPr>
              <a:t>, we recommend </a:t>
            </a:r>
            <a:r>
              <a:rPr lang="en-US" sz="1200" b="0" kern="1200" dirty="0">
                <a:solidFill>
                  <a:schemeClr val="tx1"/>
                </a:solidFill>
                <a:effectLst/>
                <a:latin typeface="+mn-lt"/>
                <a:ea typeface="+mn-ea"/>
                <a:cs typeface="+mn-cs"/>
              </a:rPr>
              <a:t>using Face API going forward.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2/25/2020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438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Cognitive services span Vision, Speech, Language, Knowledge, and Search. Combining many of these services together can either improve user interaction models, or provide fun and engaging user experiences.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Our examples here shine some light on how some of these APIs work in real-world situations: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1200" b="1" dirty="0"/>
              <a:t>Vision</a:t>
            </a:r>
          </a:p>
          <a:p>
            <a:pPr marL="171450" indent="-171450">
              <a:buFont typeface="Arial" panose="020B0604020202020204" pitchFamily="34" charset="0"/>
              <a:buChar char="•"/>
            </a:pPr>
            <a:r>
              <a:rPr lang="en-US" sz="1100" dirty="0"/>
              <a:t>The </a:t>
            </a:r>
            <a:r>
              <a:rPr lang="en-US" sz="1100" b="1" dirty="0"/>
              <a:t>Computer Vision</a:t>
            </a:r>
            <a:r>
              <a:rPr lang="en-US" sz="1100" dirty="0"/>
              <a:t> API </a:t>
            </a:r>
            <a:r>
              <a:rPr lang="en-US" sz="1100" dirty="0">
                <a:effectLst/>
              </a:rPr>
              <a:t>is</a:t>
            </a:r>
            <a:r>
              <a:rPr lang="en-US" sz="1100" baseline="0" dirty="0">
                <a:effectLst/>
              </a:rPr>
              <a:t> able to e</a:t>
            </a:r>
            <a:r>
              <a:rPr lang="en-US" sz="1100" dirty="0">
                <a:effectLst/>
              </a:rPr>
              <a:t>xtract rich information from images to categorize and process visual data</a:t>
            </a:r>
            <a:r>
              <a:rPr lang="en-US" sz="1100" baseline="0" dirty="0">
                <a:effectLst/>
              </a:rPr>
              <a:t> </a:t>
            </a:r>
            <a:r>
              <a:rPr lang="en-US" sz="1100" dirty="0">
                <a:effectLst/>
              </a:rPr>
              <a:t>and protect your users from unwanted content. Here,</a:t>
            </a:r>
            <a:r>
              <a:rPr lang="en-US" sz="1100" baseline="0" dirty="0">
                <a:effectLst/>
              </a:rPr>
              <a:t> the API is able to tell us what the photo contains, indicate the most common colors, and lets us know that the content would not be considered inappropriate for users.</a:t>
            </a:r>
            <a:endParaRPr lang="en-US" sz="1100" dirty="0"/>
          </a:p>
          <a:p>
            <a:endParaRPr lang="en-US" sz="1200" dirty="0"/>
          </a:p>
          <a:p>
            <a:r>
              <a:rPr lang="en-US" sz="1200" b="1" dirty="0"/>
              <a:t>Speech</a:t>
            </a:r>
          </a:p>
          <a:p>
            <a:pPr marL="171450" indent="-171450">
              <a:buFont typeface="Arial" panose="020B0604020202020204" pitchFamily="34" charset="0"/>
              <a:buChar char="•"/>
            </a:pPr>
            <a:r>
              <a:rPr lang="en-US" sz="1100" dirty="0"/>
              <a:t>The </a:t>
            </a:r>
            <a:r>
              <a:rPr lang="en-US" sz="1100" b="1" dirty="0"/>
              <a:t>Bing Speech API </a:t>
            </a:r>
            <a:r>
              <a:rPr lang="en-US" sz="1100" dirty="0">
                <a:effectLst/>
              </a:rPr>
              <a:t>is</a:t>
            </a:r>
            <a:r>
              <a:rPr lang="en-US" sz="1100" baseline="0" dirty="0">
                <a:effectLst/>
              </a:rPr>
              <a:t> capable of c</a:t>
            </a:r>
            <a:r>
              <a:rPr lang="en-US" sz="1100" dirty="0">
                <a:effectLst/>
              </a:rPr>
              <a:t>onverting audio to text, understanding intent, and converting text back to speech for natural responsiveness. This</a:t>
            </a:r>
            <a:r>
              <a:rPr lang="en-US" sz="1100" baseline="0" dirty="0">
                <a:effectLst/>
              </a:rPr>
              <a:t> case shows us that the user has asked for directions verbally, the intent has been extracted, and a map with directions provided.</a:t>
            </a:r>
            <a:endParaRPr lang="en-US" sz="1100" dirty="0"/>
          </a:p>
          <a:p>
            <a:pPr marL="0" indent="0">
              <a:buFontTx/>
              <a:buNone/>
            </a:pPr>
            <a:endParaRPr lang="en-US" sz="1100" dirty="0"/>
          </a:p>
          <a:p>
            <a:pPr marL="0" indent="0">
              <a:buFontTx/>
              <a:buNone/>
            </a:pPr>
            <a:r>
              <a:rPr lang="en-US" sz="1200" b="1" dirty="0"/>
              <a:t>Language:</a:t>
            </a:r>
          </a:p>
          <a:p>
            <a:pPr marL="171450" indent="-171450">
              <a:buFont typeface="Arial" panose="020B0604020202020204" pitchFamily="34" charset="0"/>
              <a:buChar char="•"/>
            </a:pPr>
            <a:r>
              <a:rPr lang="en-US" sz="1100" dirty="0"/>
              <a:t>Language Understanding Intelligent Service,</a:t>
            </a:r>
            <a:r>
              <a:rPr lang="en-US" sz="1100" baseline="0" dirty="0"/>
              <a:t> known as </a:t>
            </a:r>
            <a:r>
              <a:rPr lang="en-US" sz="1100" dirty="0"/>
              <a:t>LUIS,</a:t>
            </a:r>
            <a:r>
              <a:rPr lang="en-US" sz="1100" baseline="0" dirty="0"/>
              <a:t> can be trained to u</a:t>
            </a:r>
            <a:r>
              <a:rPr lang="en-US" sz="1100" dirty="0">
                <a:effectLst/>
              </a:rPr>
              <a:t>nderstand user language contextually, so your app communicates with people in the way they speak. The example we see</a:t>
            </a:r>
            <a:r>
              <a:rPr lang="en-US" sz="1100" baseline="0" dirty="0">
                <a:effectLst/>
              </a:rPr>
              <a:t> here demonstrates Language Understanding’s ability to </a:t>
            </a:r>
            <a:r>
              <a:rPr lang="en-US" sz="1100" dirty="0">
                <a:effectLst/>
              </a:rPr>
              <a:t>understand what a person wants, and to find the pieces of information that are relevant to the</a:t>
            </a:r>
            <a:r>
              <a:rPr lang="en-US" sz="1100" baseline="0" dirty="0">
                <a:effectLst/>
              </a:rPr>
              <a:t> user’s</a:t>
            </a:r>
            <a:r>
              <a:rPr lang="en-US" sz="1100" dirty="0">
                <a:effectLst/>
              </a:rPr>
              <a:t> intent.</a:t>
            </a:r>
            <a:endParaRPr lang="en-US" sz="1100" dirty="0"/>
          </a:p>
          <a:p>
            <a:endParaRPr lang="en-US" sz="1200" dirty="0"/>
          </a:p>
          <a:p>
            <a:r>
              <a:rPr lang="en-US" sz="1200" b="1" dirty="0"/>
              <a:t>Knowledge</a:t>
            </a:r>
          </a:p>
          <a:p>
            <a:pPr marL="171450" indent="-171450">
              <a:buFont typeface="Arial" panose="020B0604020202020204" pitchFamily="34" charset="0"/>
              <a:buChar char="•"/>
            </a:pPr>
            <a:r>
              <a:rPr lang="en-US" sz="1100" dirty="0"/>
              <a:t>Knowledge Exploration Service</a:t>
            </a:r>
            <a:r>
              <a:rPr lang="en-US" sz="1100" baseline="0" dirty="0"/>
              <a:t> a</a:t>
            </a:r>
            <a:r>
              <a:rPr lang="en-US" sz="1100" dirty="0"/>
              <a:t>dds interactive search over structured data to reduce user effort and increase</a:t>
            </a:r>
            <a:r>
              <a:rPr lang="en-US" sz="1100" baseline="0" dirty="0"/>
              <a:t> efficiency. Our Knowledge Exploration API example here demonstrates the usefulness of this API for answering questions posed in natural language in an interactive experience.</a:t>
            </a:r>
            <a:endParaRPr lang="en-US" sz="1100" dirty="0"/>
          </a:p>
          <a:p>
            <a:endParaRPr lang="en-US" sz="1400" b="1" dirty="0"/>
          </a:p>
          <a:p>
            <a:r>
              <a:rPr lang="en-US" sz="1400" b="1" dirty="0"/>
              <a:t>Search</a:t>
            </a:r>
          </a:p>
          <a:p>
            <a:pPr marL="171450" indent="-171450">
              <a:buFont typeface="Arial" panose="020B0604020202020204" pitchFamily="34" charset="0"/>
              <a:buChar char="•"/>
            </a:pPr>
            <a:r>
              <a:rPr lang="en-US" sz="1100" dirty="0"/>
              <a:t>Bing Image Search API</a:t>
            </a:r>
            <a:r>
              <a:rPr lang="en-US" sz="1100" baseline="0" dirty="0"/>
              <a:t> enables you to </a:t>
            </a:r>
            <a:r>
              <a:rPr lang="en-US" sz="1100" baseline="0" dirty="0">
                <a:effectLst/>
              </a:rPr>
              <a:t>a</a:t>
            </a:r>
            <a:r>
              <a:rPr lang="en-US" sz="1100" dirty="0">
                <a:effectLst/>
              </a:rPr>
              <a:t>dd a variety of image search options to your app or website, from trending images to detailed insights. Users</a:t>
            </a:r>
            <a:r>
              <a:rPr lang="en-US" sz="1100" baseline="0" dirty="0">
                <a:effectLst/>
              </a:rPr>
              <a:t> can do a simple search, and this API scours the web for </a:t>
            </a:r>
            <a:r>
              <a:rPr lang="en-US" sz="1100" dirty="0">
                <a:effectLst/>
              </a:rPr>
              <a:t>thumbnails, full image URLs, publishing website info, image metadata, and more</a:t>
            </a:r>
            <a:r>
              <a:rPr lang="en-US" sz="1100" baseline="0" dirty="0">
                <a:effectLst/>
              </a:rPr>
              <a:t> before returning results.</a:t>
            </a:r>
          </a:p>
          <a:p>
            <a:pPr marL="171450" indent="-171450">
              <a:buFont typeface="Arial" panose="020B0604020202020204" pitchFamily="34" charset="0"/>
              <a:buChar char="•"/>
            </a:pPr>
            <a:endParaRPr lang="en-US" sz="1100" baseline="0" dirty="0">
              <a:effectLst/>
            </a:endParaRPr>
          </a:p>
          <a:p>
            <a:pPr marL="0" indent="0">
              <a:buFont typeface="Arial" panose="020B0604020202020204" pitchFamily="34" charset="0"/>
              <a:buNone/>
            </a:pPr>
            <a:r>
              <a:rPr lang="en-US" sz="1100" b="1" baseline="0" dirty="0">
                <a:effectLst/>
              </a:rPr>
              <a:t>Transition:</a:t>
            </a:r>
            <a:r>
              <a:rPr lang="en-US" sz="1100" b="0" baseline="0" dirty="0">
                <a:effectLst/>
              </a:rPr>
              <a:t> </a:t>
            </a:r>
            <a:r>
              <a:rPr lang="en-US" sz="1100" b="1" baseline="0" dirty="0">
                <a:effectLst/>
              </a:rPr>
              <a:t>These APIs are available as stand-alone solutions, or as part of the Cortana Intelligence Suite. They can also be used in conjunction with the Microsoft Bot Framework. </a:t>
            </a:r>
          </a:p>
          <a:p>
            <a:pPr marL="0" indent="0">
              <a:buFont typeface="Arial" panose="020B0604020202020204" pitchFamily="34" charset="0"/>
              <a:buNone/>
            </a:pPr>
            <a:r>
              <a:rPr lang="en-US" sz="1100" b="1" baseline="0" dirty="0">
                <a:effectLst/>
              </a:rPr>
              <a:t>&lt;click&gt;</a:t>
            </a:r>
            <a:endParaRPr lang="en-US" sz="1100" b="1" dirty="0"/>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2/25/2020 4:49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mn-lt"/>
                <a:ea typeface="+mn-ea"/>
                <a:cs typeface="+mn-cs"/>
              </a:rPr>
              <a:t>QnA</a:t>
            </a:r>
            <a:r>
              <a:rPr lang="en-US" sz="1200" b="1" kern="1200" dirty="0">
                <a:solidFill>
                  <a:schemeClr val="tx1"/>
                </a:solidFill>
                <a:effectLst/>
                <a:latin typeface="+mn-lt"/>
                <a:ea typeface="+mn-ea"/>
                <a:cs typeface="+mn-cs"/>
              </a:rPr>
              <a:t>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While there are a lot of things in Cognitive Services, there are a few things that make a lot of sense for Power BI.  Here we’re just calling out the services that are visible to Power BI Dataflows.   We’ll focus the rest of the conversation on these services.</a:t>
            </a: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36702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2/25/2020 4:49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2/25/2020 4:49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22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14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dirty="0">
                <a:solidFill>
                  <a:schemeClr val="tx1"/>
                </a:solidFill>
                <a:effectLst/>
                <a:latin typeface="Segoe UI Light" pitchFamily="34" charset="0"/>
                <a:ea typeface="+mn-ea"/>
                <a:cs typeface="+mn-cs"/>
              </a:rPr>
              <a:t> Cognitive Services </a:t>
            </a:r>
            <a:r>
              <a:rPr lang="en-US" sz="14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dirty="0" err="1">
                <a:solidFill>
                  <a:schemeClr val="tx1"/>
                </a:solidFill>
                <a:effectLst/>
                <a:latin typeface="Segoe UI Light" pitchFamily="34" charset="0"/>
                <a:ea typeface="+mn-ea"/>
                <a:cs typeface="+mn-cs"/>
              </a:rPr>
              <a:t>donaldbr</a:t>
            </a:r>
            <a:r>
              <a:rPr lang="en-US" sz="1400" b="0" i="0" u="none" strike="noStrike" kern="1200" dirty="0">
                <a:solidFill>
                  <a:schemeClr val="tx1"/>
                </a:solidFill>
                <a:effectLst/>
                <a:latin typeface="Segoe UI Light" pitchFamily="34" charset="0"/>
                <a:ea typeface="+mn-ea"/>
                <a:cs typeface="+mn-cs"/>
              </a:rPr>
              <a:t> directly for more information. </a:t>
            </a:r>
          </a:p>
          <a:p>
            <a:endParaRPr lang="en-US" sz="1400" b="0" i="0" u="none" strike="noStrike" kern="1200" dirty="0">
              <a:solidFill>
                <a:schemeClr val="tx1"/>
              </a:solidFill>
              <a:effectLst/>
              <a:latin typeface="Segoe UI Light" pitchFamily="34" charset="0"/>
              <a:ea typeface="+mn-ea"/>
              <a:cs typeface="+mn-cs"/>
            </a:endParaRPr>
          </a:p>
          <a:p>
            <a:r>
              <a:rPr lang="en-US" sz="14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dirty="0" err="1">
                <a:solidFill>
                  <a:schemeClr val="tx1"/>
                </a:solidFill>
                <a:effectLst/>
                <a:latin typeface="Segoe UI Light" pitchFamily="34" charset="0"/>
                <a:ea typeface="+mn-ea"/>
                <a:cs typeface="+mn-cs"/>
              </a:rPr>
              <a:t>febuary</a:t>
            </a:r>
            <a:r>
              <a:rPr lang="en-US" sz="14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dirty="0" err="1">
                <a:solidFill>
                  <a:schemeClr val="tx1"/>
                </a:solidFill>
                <a:effectLst/>
                <a:latin typeface="Segoe UI Light" pitchFamily="34" charset="0"/>
                <a:ea typeface="+mn-ea"/>
                <a:cs typeface="+mn-cs"/>
              </a:rPr>
              <a:t>stephen</a:t>
            </a:r>
            <a:r>
              <a:rPr lang="en-US" sz="1400" b="0" i="0" u="none" strike="noStrike" kern="1200" baseline="0" dirty="0">
                <a:solidFill>
                  <a:schemeClr val="tx1"/>
                </a:solidFill>
                <a:effectLst/>
                <a:latin typeface="Segoe UI Light" pitchFamily="34" charset="0"/>
                <a:ea typeface="+mn-ea"/>
                <a:cs typeface="+mn-cs"/>
              </a:rPr>
              <a:t> </a:t>
            </a:r>
            <a:r>
              <a:rPr lang="en-US" sz="1400" b="0" i="0" u="none" strike="noStrike" kern="1200" baseline="0" dirty="0" err="1">
                <a:solidFill>
                  <a:schemeClr val="tx1"/>
                </a:solidFill>
                <a:effectLst/>
                <a:latin typeface="Segoe UI Light" pitchFamily="34" charset="0"/>
                <a:ea typeface="+mn-ea"/>
                <a:cs typeface="+mn-cs"/>
              </a:rPr>
              <a:t>spielberg</a:t>
            </a:r>
            <a:r>
              <a:rPr lang="en-US" sz="14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dirty="0">
                <a:solidFill>
                  <a:schemeClr val="tx1"/>
                </a:solidFill>
                <a:effectLst/>
                <a:latin typeface="Segoe UI Light" pitchFamily="34" charset="0"/>
                <a:ea typeface="+mn-ea"/>
                <a:cs typeface="+mn-cs"/>
              </a:rPr>
              <a:t>Language Understanding Intelligent Service (LUIS) </a:t>
            </a:r>
            <a:r>
              <a:rPr lang="en-US" sz="1400" b="0" i="0" u="none" strike="noStrike" kern="1200" dirty="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webhooks.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dirty="0">
                <a:latin typeface="Segoe UI Semilight" panose="020B0402040204020203" pitchFamily="34" charset="0"/>
                <a:cs typeface="Segoe UI Semilight" panose="020B0402040204020203" pitchFamily="34" charset="0"/>
              </a:rPr>
              <a:t>Translator API:</a:t>
            </a:r>
            <a:r>
              <a:rPr lang="en-US" sz="1400" b="0" dirty="0">
                <a:latin typeface="Segoe UI Semilight" panose="020B0402040204020203" pitchFamily="34" charset="0"/>
                <a:cs typeface="Segoe UI Semilight" panose="020B0402040204020203" pitchFamily="34" charset="0"/>
              </a:rPr>
              <a:t> Translate</a:t>
            </a:r>
            <a:r>
              <a:rPr lang="en-US" sz="1400" b="0" baseline="0" dirty="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dirty="0"/>
              <a:t>Language Detection</a:t>
            </a:r>
            <a:br>
              <a:rPr lang="en-US" sz="1400" kern="0" dirty="0"/>
            </a:br>
            <a:r>
              <a:rPr lang="en-US" sz="1400" kern="0" dirty="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dirty="0"/>
              <a:t>Translation </a:t>
            </a:r>
            <a:br>
              <a:rPr lang="en-US" sz="1400" kern="0" dirty="0"/>
            </a:br>
            <a:r>
              <a:rPr lang="en-US" sz="1400" kern="0" dirty="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dirty="0"/>
              <a:t>Text to speech (TTS)</a:t>
            </a:r>
            <a:br>
              <a:rPr lang="en-US" sz="1400" kern="0" dirty="0"/>
            </a:br>
            <a:r>
              <a:rPr lang="en-US" sz="1400" kern="0" dirty="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dirty="0"/>
              <a:t>Custom translation system</a:t>
            </a:r>
            <a:br>
              <a:rPr lang="en-US" sz="1400" kern="0" dirty="0"/>
            </a:br>
            <a:r>
              <a:rPr lang="en-US" sz="1400" kern="0" dirty="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dirty="0"/>
              <a:t>Collaborative translation network</a:t>
            </a:r>
            <a:br>
              <a:rPr lang="en-US" sz="1400" kern="0" dirty="0"/>
            </a:br>
            <a:r>
              <a:rPr lang="en-US" sz="1400" kern="0" dirty="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 </a:t>
            </a:r>
            <a:r>
              <a:rPr lang="en-US" sz="1200" b="0" i="0" u="none" strike="noStrike" kern="1200" dirty="0">
                <a:solidFill>
                  <a:schemeClr val="tx1"/>
                </a:solidFill>
                <a:effectLst/>
                <a:latin typeface="+mn-lt"/>
                <a:ea typeface="+mn-ea"/>
                <a:cs typeface="+mn-cs"/>
              </a:rPr>
              <a:t>The Text Analytics API is a cloud-based service that provides advanced natural language processing over raw text, and includes four main functions: sentiment analysis, key phrase extraction, language detection, and entity linking.</a:t>
            </a:r>
            <a:endParaRPr lang="en-US" dirty="0"/>
          </a:p>
          <a:p>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2/25/2020 4:49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20788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8984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5099744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17487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24090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8426962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51125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73767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12728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764959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530606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85242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770840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06848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8956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2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1360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738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704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018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9486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3804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77784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6198-014F-4AE1-98FC-3F86A200C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8035-15A8-4C20-BA43-41EAB022D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150C3-21BE-4CEA-833E-6AE511AEE295}"/>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F13C450C-4BE7-48E8-A9C7-D45087B8D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81CE7-0B76-49AE-B2BC-829CF0F575FB}"/>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8037608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2CE2-EDC1-4F34-AC0E-1211BFB98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6F2A0-4A52-4B1B-91B6-465A3378A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22D6-1BCB-4363-A077-7A5426E4E46E}"/>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51435D6A-0906-4088-8F26-A6365868B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5248B-5E23-48F1-90C6-D7FF150F13C6}"/>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422547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CC6E-CD3E-4D9E-98A9-1FE5B81EA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41EF67-22D9-40A2-9613-AF5EBCA99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085B-A9C8-430C-9714-EBC40071E723}"/>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F717CC05-27A0-47F9-85B1-68C42FB84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9EBE7-8001-4633-8B90-99336E3FF504}"/>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0314248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234-FD85-450C-A77C-5A0F48E75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57EA1-C49B-4085-BDBA-34EE3A53D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11F813-1B76-4AF7-B840-CB70BB51A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3BAC3-06D5-4AE5-B170-764FA7137958}"/>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6" name="Footer Placeholder 5">
            <a:extLst>
              <a:ext uri="{FF2B5EF4-FFF2-40B4-BE49-F238E27FC236}">
                <a16:creationId xmlns:a16="http://schemas.microsoft.com/office/drawing/2014/main" id="{6D1AEDA9-425D-429F-BC57-D8BEC5BD2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01FDA-B643-4EFE-80C0-C5082C7E50F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345452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FFF4-779E-4ECD-BC41-F53F2B1F33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DB80C-60BF-43A1-8BE7-6A85B7A6F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2001F-88E0-4162-82AA-318BAF157B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99925-0381-4BB3-8F21-822CBCA5E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A978D2-48A3-45F7-AAF1-DA39142F4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B8D88-43F5-4E58-834D-E8676269D02A}"/>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8" name="Footer Placeholder 7">
            <a:extLst>
              <a:ext uri="{FF2B5EF4-FFF2-40B4-BE49-F238E27FC236}">
                <a16:creationId xmlns:a16="http://schemas.microsoft.com/office/drawing/2014/main" id="{05B2C749-1824-4DC1-BC12-B303DD34B2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AE6AFD-88C4-4557-B412-9CE285EE2AFD}"/>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2715170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F3DE-4F0A-4E99-BDBC-3040AD02B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C6564-6EA8-4C85-A587-7D7433016275}"/>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4" name="Footer Placeholder 3">
            <a:extLst>
              <a:ext uri="{FF2B5EF4-FFF2-40B4-BE49-F238E27FC236}">
                <a16:creationId xmlns:a16="http://schemas.microsoft.com/office/drawing/2014/main" id="{5DC8F3E9-7AAF-400B-9047-8301E3ED8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7E187-C0D4-4EED-86C6-8491099AF610}"/>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0878696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CB8F8-B148-421A-BBFC-4BEFFD2567B2}"/>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3" name="Footer Placeholder 2">
            <a:extLst>
              <a:ext uri="{FF2B5EF4-FFF2-40B4-BE49-F238E27FC236}">
                <a16:creationId xmlns:a16="http://schemas.microsoft.com/office/drawing/2014/main" id="{AB839AE5-8C5E-4074-9279-ACCFB7099E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D9579-CCCF-4302-9B4C-5509B5A32C2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1486715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8876-BF54-4CB2-BA51-F211E56BD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D412C-1976-4745-A427-BF255CB93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3330D0-F878-4EC0-AEEA-C825A8F45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1FCB8-9DD0-49B5-90A8-CFEF8336CDF3}"/>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6" name="Footer Placeholder 5">
            <a:extLst>
              <a:ext uri="{FF2B5EF4-FFF2-40B4-BE49-F238E27FC236}">
                <a16:creationId xmlns:a16="http://schemas.microsoft.com/office/drawing/2014/main" id="{2A1692E5-DB6A-45B1-961A-F87BF551C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14F5E-B016-40CD-945F-4665B3ACB193}"/>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193163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740C-247E-4392-99A9-99347C306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7F67D6-1FCB-4550-BF7A-E5A8D4414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73A59E-21DF-4502-B8AB-3A1E921A0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C829-8EAA-4E07-AE1A-9EB2C2D745C4}"/>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6" name="Footer Placeholder 5">
            <a:extLst>
              <a:ext uri="{FF2B5EF4-FFF2-40B4-BE49-F238E27FC236}">
                <a16:creationId xmlns:a16="http://schemas.microsoft.com/office/drawing/2014/main" id="{8F42942E-4051-4EBC-A5E6-7B8FE4813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809A7-37CE-43D6-9CD7-1C648453EC3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7498160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F315-ACD3-40A3-9647-9CF2A06AE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CC0D7-BAB7-4FED-8CF5-177153805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A8772-F410-41CC-9AC2-CF07B3AE25DA}"/>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1A1A7CF7-1232-4A19-823D-9000C60C7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A3B8-E9A6-4A6A-BC0D-4B2ABA54E19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6493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588306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5780B-9CC4-4590-BAA4-A2E2417BD5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9C3A3-3D7C-4250-A338-EB8E2FA88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4A19C-E8AF-4520-9966-74F9BA26F384}"/>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EEB1D244-C401-43B6-9D82-C84EAB9C6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446E7-45DA-48B6-883E-12C1115C375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821844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7877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20311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1750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5336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189383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2168053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5862750"/>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9" r:id="rId28"/>
    <p:sldLayoutId id="2147484430" r:id="rId2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E5F88-8D21-4B23-B338-D8F08A451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32B9C-D086-4071-9A70-24B458A5B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59C5F-A39C-4C7E-AEB6-A51706384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BD72F89A-CBEB-4BE4-B12B-B491035FF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98A9F-117A-45C5-92F9-15780E8F4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99557-8373-4435-A694-5AEE82E87A88}" type="slidenum">
              <a:rPr lang="en-US" smtClean="0"/>
              <a:t>‹#›</a:t>
            </a:fld>
            <a:endParaRPr lang="en-US"/>
          </a:p>
        </p:txBody>
      </p:sp>
    </p:spTree>
    <p:extLst>
      <p:ext uri="{BB962C8B-B14F-4D97-AF65-F5344CB8AC3E}">
        <p14:creationId xmlns:p14="http://schemas.microsoft.com/office/powerpoint/2010/main" val="554547284"/>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hyperlink" Target="http://microsoft.com/Cognitive" TargetMode="External"/><Relationship Id="rId4" Type="http://schemas.openxmlformats.org/officeDocument/2006/relationships/hyperlink" Target="https://docs.microsoft.com/en-us/azure/#pivot=products&amp;panel=cognitiv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jpg"/><Relationship Id="rId7" Type="http://schemas.openxmlformats.org/officeDocument/2006/relationships/image" Target="../media/image22.png"/><Relationship Id="rId12"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slideLayout" Target="../slideLayouts/slideLayout12.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6.emf"/><Relationship Id="rId11" Type="http://schemas.openxmlformats.org/officeDocument/2006/relationships/image" Target="../media/image31.png"/><Relationship Id="rId5" Type="http://schemas.openxmlformats.org/officeDocument/2006/relationships/oleObject" Target="../embeddings/oleObject1.bin"/><Relationship Id="rId10" Type="http://schemas.openxmlformats.org/officeDocument/2006/relationships/image" Target="../media/image30.png"/><Relationship Id="rId4" Type="http://schemas.openxmlformats.org/officeDocument/2006/relationships/notesSlide" Target="../notesSlides/notesSlide4.xml"/><Relationship Id="rId9" Type="http://schemas.openxmlformats.org/officeDocument/2006/relationships/image" Target="../media/image29.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353E-E05A-4548-B753-7A49A23A0DC3}"/>
              </a:ext>
            </a:extLst>
          </p:cNvPr>
          <p:cNvSpPr>
            <a:spLocks noGrp="1"/>
          </p:cNvSpPr>
          <p:nvPr>
            <p:ph type="title"/>
          </p:nvPr>
        </p:nvSpPr>
        <p:spPr>
          <a:xfrm>
            <a:off x="269239" y="2084363"/>
            <a:ext cx="11653523" cy="1158629"/>
          </a:xfrm>
        </p:spPr>
        <p:txBody>
          <a:bodyPr/>
          <a:lstStyle/>
          <a:p>
            <a:r>
              <a:rPr lang="en-US" dirty="0"/>
              <a:t>Intro to Cognitive Services</a:t>
            </a:r>
          </a:p>
        </p:txBody>
      </p:sp>
    </p:spTree>
    <p:extLst>
      <p:ext uri="{BB962C8B-B14F-4D97-AF65-F5344CB8AC3E}">
        <p14:creationId xmlns:p14="http://schemas.microsoft.com/office/powerpoint/2010/main" val="83246619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Language</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Rectangle 1">
            <a:extLst>
              <a:ext uri="{FF2B5EF4-FFF2-40B4-BE49-F238E27FC236}">
                <a16:creationId xmlns:a16="http://schemas.microsoft.com/office/drawing/2014/main" id="{FA1BFC4D-DF6B-4E78-9D71-256319086F01}"/>
              </a:ext>
            </a:extLst>
          </p:cNvPr>
          <p:cNvSpPr/>
          <p:nvPr/>
        </p:nvSpPr>
        <p:spPr>
          <a:xfrm>
            <a:off x="434975" y="2291097"/>
            <a:ext cx="4690644" cy="3046988"/>
          </a:xfrm>
          <a:prstGeom prst="rect">
            <a:avLst/>
          </a:prstGeom>
        </p:spPr>
        <p:txBody>
          <a:bodyPr wrap="square">
            <a:spAutoFit/>
          </a:bodyPr>
          <a:lstStyle/>
          <a:p>
            <a:r>
              <a:rPr lang="en-US" sz="3200" dirty="0">
                <a:gradFill>
                  <a:gsLst>
                    <a:gs pos="2326">
                      <a:schemeClr val="tx1"/>
                    </a:gs>
                    <a:gs pos="30000">
                      <a:schemeClr val="tx1"/>
                    </a:gs>
                  </a:gsLst>
                  <a:lin ang="5400000" scaled="1"/>
                </a:gradFill>
                <a:latin typeface="+mj-lt"/>
              </a:rPr>
              <a:t>Allow your apps to process natural language with pre-built scripts, evaluate sentiment and learn how to recognize what users want</a:t>
            </a:r>
          </a:p>
        </p:txBody>
      </p:sp>
      <p:pic>
        <p:nvPicPr>
          <p:cNvPr id="4" name="Picture 3">
            <a:extLst>
              <a:ext uri="{FF2B5EF4-FFF2-40B4-BE49-F238E27FC236}">
                <a16:creationId xmlns:a16="http://schemas.microsoft.com/office/drawing/2014/main" id="{5D1E8797-FDFC-4A4A-AB2C-CC1CA6D7B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588" y="2379407"/>
            <a:ext cx="7105175" cy="2644878"/>
          </a:xfrm>
          <a:prstGeom prst="rect">
            <a:avLst/>
          </a:prstGeom>
        </p:spPr>
      </p:pic>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decel="100000" fill="hold" nodeType="withEffect">
                                  <p:stCondLst>
                                    <p:cond delay="0"/>
                                  </p:stCondLst>
                                  <p:childTnLst>
                                    <p:animMotion origin="layout" path="M -0.02617 0 L -4.79167E-6 0 " pathEditMode="relative" rAng="0" ptsTypes="AA">
                                      <p:cBhvr>
                                        <p:cTn id="9" dur="500" fill="hold"/>
                                        <p:tgtEl>
                                          <p:spTgt spid="49"/>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decel="100000" fill="hold" grpId="1" nodeType="withEffect">
                                  <p:stCondLst>
                                    <p:cond delay="0"/>
                                  </p:stCondLst>
                                  <p:childTnLst>
                                    <p:animMotion origin="layout" path="M -0.02617 0 L -4.79167E-6 0 " pathEditMode="relative" rAng="0" ptsTypes="AA">
                                      <p:cBhvr>
                                        <p:cTn id="14" dur="500" fill="hold"/>
                                        <p:tgtEl>
                                          <p:spTgt spid="44"/>
                                        </p:tgtEl>
                                        <p:attrNameLst>
                                          <p:attrName>ppt_x</p:attrName>
                                          <p:attrName>ppt_y</p:attrName>
                                        </p:attrNameLst>
                                      </p:cBhvr>
                                      <p:rCtr x="1302"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grpId="1" nodeType="withEffect">
                                  <p:stCondLst>
                                    <p:cond delay="0"/>
                                  </p:stCondLst>
                                  <p:childTnLst>
                                    <p:animMotion origin="layout" path="M -0.02617 0 L -4.79167E-6 0 " pathEditMode="relative" rAng="0" ptsTypes="AA">
                                      <p:cBhvr>
                                        <p:cTn id="19" dur="500" fill="hold"/>
                                        <p:tgtEl>
                                          <p:spTgt spid="2"/>
                                        </p:tgtEl>
                                        <p:attrNameLst>
                                          <p:attrName>ppt_x</p:attrName>
                                          <p:attrName>ppt_y</p:attrName>
                                        </p:attrNameLst>
                                      </p:cBhvr>
                                      <p:rCtr x="1302" y="0"/>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E8D6C3B4-64CC-4E7F-B45E-2EE2B4D328A0}"/>
              </a:ext>
            </a:extLst>
          </p:cNvPr>
          <p:cNvSpPr txBox="1"/>
          <p:nvPr/>
        </p:nvSpPr>
        <p:spPr>
          <a:xfrm>
            <a:off x="7591162" y="4827692"/>
            <a:ext cx="2804380" cy="498598"/>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endPar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F4AB2BA7-6DEE-4CE2-B722-7FC095B8A4BB}"/>
              </a:ext>
            </a:extLst>
          </p:cNvPr>
          <p:cNvSpPr/>
          <p:nvPr/>
        </p:nvSpPr>
        <p:spPr>
          <a:xfrm>
            <a:off x="7648906" y="5289084"/>
            <a:ext cx="2688892" cy="479807"/>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Teach your apps to understand commands from your users</a:t>
            </a:r>
          </a:p>
        </p:txBody>
      </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8685102" y="4077968"/>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Language</a:t>
            </a:r>
          </a:p>
        </p:txBody>
      </p:sp>
      <p:sp>
        <p:nvSpPr>
          <p:cNvPr id="102" name="TextBox 101">
            <a:hlinkClick r:id="" action="ppaction://noaction"/>
            <a:extLst>
              <a:ext uri="{FF2B5EF4-FFF2-40B4-BE49-F238E27FC236}">
                <a16:creationId xmlns:a16="http://schemas.microsoft.com/office/drawing/2014/main" id="{845C3895-9F7E-42CF-964F-0F9589A45751}"/>
              </a:ext>
            </a:extLst>
          </p:cNvPr>
          <p:cNvSpPr txBox="1"/>
          <p:nvPr/>
        </p:nvSpPr>
        <p:spPr>
          <a:xfrm>
            <a:off x="1487034" y="2669004"/>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a:t>
            </a:r>
            <a:endPar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354E4348-829F-46AC-ABAF-C6AC7244446C}"/>
              </a:ext>
            </a:extLst>
          </p:cNvPr>
          <p:cNvSpPr/>
          <p:nvPr/>
        </p:nvSpPr>
        <p:spPr>
          <a:xfrm>
            <a:off x="1486448" y="3130392"/>
            <a:ext cx="2688892" cy="673551"/>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sentiment, key </a:t>
            </a:r>
            <a:b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phrases, language, and extract top entities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5683414" y="2671541"/>
            <a:ext cx="2679400" cy="498598"/>
          </a:xfrm>
          <a:prstGeom prst="rect">
            <a:avLst/>
          </a:prstGeom>
          <a:noFill/>
        </p:spPr>
        <p:txBody>
          <a:bodyPr wrap="square" lIns="175736" tIns="140589" rIns="175736" bIns="140589" rtlCol="0" anchor="ctr">
            <a:spAutoFit/>
          </a:bodyPr>
          <a:lstStyle>
            <a:defPPr>
              <a:defRPr lang="en-US"/>
            </a:defPPr>
            <a:lvl1pPr algn="ctr" defTabSz="914139">
              <a:lnSpc>
                <a:spcPct val="90000"/>
              </a:lnSpc>
              <a:spcAft>
                <a:spcPts val="575"/>
              </a:spcAft>
              <a:defRPr sz="155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r>
              <a:rPr lang="en-US" dirty="0"/>
              <a:t>Bing Spell Check</a:t>
            </a:r>
          </a:p>
        </p:txBody>
      </p:sp>
      <p:sp>
        <p:nvSpPr>
          <p:cNvPr id="120" name="Rectangle 119">
            <a:extLst>
              <a:ext uri="{FF2B5EF4-FFF2-40B4-BE49-F238E27FC236}">
                <a16:creationId xmlns:a16="http://schemas.microsoft.com/office/drawing/2014/main" id="{3E2788E7-730E-4B10-8379-AAECF59651D0}"/>
              </a:ext>
            </a:extLst>
          </p:cNvPr>
          <p:cNvSpPr/>
          <p:nvPr/>
        </p:nvSpPr>
        <p:spPr>
          <a:xfrm>
            <a:off x="5678668" y="3130392"/>
            <a:ext cx="2688892" cy="479807"/>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and correct spelling mistakes within your app</a:t>
            </a:r>
          </a:p>
        </p:txBody>
      </p:sp>
      <p:sp>
        <p:nvSpPr>
          <p:cNvPr id="156" name="Rectangle 155">
            <a:extLst>
              <a:ext uri="{FF2B5EF4-FFF2-40B4-BE49-F238E27FC236}">
                <a16:creationId xmlns:a16="http://schemas.microsoft.com/office/drawing/2014/main" id="{6EDB0E3E-ED3E-48E0-9420-DEC0AEA26C26}"/>
              </a:ext>
            </a:extLst>
          </p:cNvPr>
          <p:cNvSpPr/>
          <p:nvPr/>
        </p:nvSpPr>
        <p:spPr>
          <a:xfrm>
            <a:off x="3591552" y="5289084"/>
            <a:ext cx="2688892" cy="479807"/>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perform speech </a:t>
            </a:r>
            <a:b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text translation</a:t>
            </a:r>
          </a:p>
        </p:txBody>
      </p:sp>
      <p:sp>
        <p:nvSpPr>
          <p:cNvPr id="70" name="TextBox 69"/>
          <p:cNvSpPr txBox="1"/>
          <p:nvPr/>
        </p:nvSpPr>
        <p:spPr>
          <a:xfrm>
            <a:off x="3975760" y="4827692"/>
            <a:ext cx="192047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 Text</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6721968" y="183711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2504181" y="1914447"/>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4633663" y="404538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1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decel="100000" fill="hold" nodeType="withEffect">
                                  <p:stCondLst>
                                    <p:cond delay="0"/>
                                  </p:stCondLst>
                                  <p:childTnLst>
                                    <p:animMotion origin="layout" path="M -0.02617 0 L -4.79167E-6 0 " pathEditMode="relative" rAng="0" ptsTypes="AA">
                                      <p:cBhvr>
                                        <p:cTn id="9" dur="500" fill="hold"/>
                                        <p:tgtEl>
                                          <p:spTgt spid="49"/>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decel="100000" fill="hold" grpId="1" nodeType="withEffect">
                                  <p:stCondLst>
                                    <p:cond delay="0"/>
                                  </p:stCondLst>
                                  <p:childTnLst>
                                    <p:animMotion origin="layout" path="M -0.02617 0 L -4.79167E-6 0 " pathEditMode="relative" rAng="0" ptsTypes="AA">
                                      <p:cBhvr>
                                        <p:cTn id="14" dur="500" fill="hold"/>
                                        <p:tgtEl>
                                          <p:spTgt spid="44"/>
                                        </p:tgtEl>
                                        <p:attrNameLst>
                                          <p:attrName>ppt_x</p:attrName>
                                          <p:attrName>ppt_y</p:attrName>
                                        </p:attrNameLst>
                                      </p:cBhvr>
                                      <p:rCtr x="1302" y="0"/>
                                    </p:animMotion>
                                  </p:childTnLst>
                                </p:cTn>
                              </p:par>
                              <p:par>
                                <p:cTn id="15" presetID="53" presetClass="entr" presetSubtype="16"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500" fill="hold"/>
                                        <p:tgtEl>
                                          <p:spTgt spid="65"/>
                                        </p:tgtEl>
                                        <p:attrNameLst>
                                          <p:attrName>ppt_w</p:attrName>
                                        </p:attrNameLst>
                                      </p:cBhvr>
                                      <p:tavLst>
                                        <p:tav tm="0">
                                          <p:val>
                                            <p:fltVal val="0"/>
                                          </p:val>
                                        </p:tav>
                                        <p:tav tm="100000">
                                          <p:val>
                                            <p:strVal val="#ppt_w"/>
                                          </p:val>
                                        </p:tav>
                                      </p:tavLst>
                                    </p:anim>
                                    <p:anim calcmode="lin" valueType="num">
                                      <p:cBhvr>
                                        <p:cTn id="18" dur="500" fill="hold"/>
                                        <p:tgtEl>
                                          <p:spTgt spid="65"/>
                                        </p:tgtEl>
                                        <p:attrNameLst>
                                          <p:attrName>ppt_h</p:attrName>
                                        </p:attrNameLst>
                                      </p:cBhvr>
                                      <p:tavLst>
                                        <p:tav tm="0">
                                          <p:val>
                                            <p:fltVal val="0"/>
                                          </p:val>
                                        </p:tav>
                                        <p:tav tm="100000">
                                          <p:val>
                                            <p:strVal val="#ppt_h"/>
                                          </p:val>
                                        </p:tav>
                                      </p:tavLst>
                                    </p:anim>
                                    <p:animEffect transition="in" filter="fade">
                                      <p:cBhvr>
                                        <p:cTn id="19" dur="500"/>
                                        <p:tgtEl>
                                          <p:spTgt spid="65"/>
                                        </p:tgtEl>
                                      </p:cBhvr>
                                    </p:animEffect>
                                  </p:childTnLst>
                                </p:cTn>
                              </p:par>
                              <p:par>
                                <p:cTn id="20" presetID="53" presetClass="entr" presetSubtype="16"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p:cTn id="27" dur="500" fill="hold"/>
                                        <p:tgtEl>
                                          <p:spTgt spid="73"/>
                                        </p:tgtEl>
                                        <p:attrNameLst>
                                          <p:attrName>ppt_w</p:attrName>
                                        </p:attrNameLst>
                                      </p:cBhvr>
                                      <p:tavLst>
                                        <p:tav tm="0">
                                          <p:val>
                                            <p:fltVal val="0"/>
                                          </p:val>
                                        </p:tav>
                                        <p:tav tm="100000">
                                          <p:val>
                                            <p:strVal val="#ppt_w"/>
                                          </p:val>
                                        </p:tav>
                                      </p:tavLst>
                                    </p:anim>
                                    <p:anim calcmode="lin" valueType="num">
                                      <p:cBhvr>
                                        <p:cTn id="28" dur="500" fill="hold"/>
                                        <p:tgtEl>
                                          <p:spTgt spid="73"/>
                                        </p:tgtEl>
                                        <p:attrNameLst>
                                          <p:attrName>ppt_h</p:attrName>
                                        </p:attrNameLst>
                                      </p:cBhvr>
                                      <p:tavLst>
                                        <p:tav tm="0">
                                          <p:val>
                                            <p:fltVal val="0"/>
                                          </p:val>
                                        </p:tav>
                                        <p:tav tm="100000">
                                          <p:val>
                                            <p:strVal val="#ppt_h"/>
                                          </p:val>
                                        </p:tav>
                                      </p:tavLst>
                                    </p:anim>
                                    <p:animEffect transition="in" filter="fade">
                                      <p:cBhvr>
                                        <p:cTn id="29" dur="500"/>
                                        <p:tgtEl>
                                          <p:spTgt spid="7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fade">
                                      <p:cBhvr>
                                        <p:cTn id="53" dur="500"/>
                                        <p:tgtEl>
                                          <p:spTgt spid="1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2"/>
                                        </p:tgtEl>
                                        <p:attrNameLst>
                                          <p:attrName>style.visibility</p:attrName>
                                        </p:attrNameLst>
                                      </p:cBhvr>
                                      <p:to>
                                        <p:strVal val="visible"/>
                                      </p:to>
                                    </p:set>
                                    <p:animEffect transition="in" filter="fade">
                                      <p:cBhvr>
                                        <p:cTn id="56" dur="500"/>
                                        <p:tgtEl>
                                          <p:spTgt spid="1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animEffect transition="in" filter="fade">
                                      <p:cBhvr>
                                        <p:cTn id="5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53" grpId="0"/>
      <p:bldP spid="72" grpId="0" animBg="1"/>
      <p:bldP spid="44" grpId="0" animBg="1"/>
      <p:bldP spid="44" grpId="1" animBg="1"/>
      <p:bldP spid="102" grpId="0"/>
      <p:bldP spid="103" grpId="0"/>
      <p:bldP spid="119" grpId="0"/>
      <p:bldP spid="120" grpId="0"/>
      <p:bldP spid="156" grpId="0"/>
      <p:bldP spid="70" grpId="0"/>
      <p:bldP spid="65" grpId="0" animBg="1"/>
      <p:bldP spid="7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1A34AB-97FC-4FB1-B0F7-7A0D20D72DF3}"/>
              </a:ext>
            </a:extLst>
          </p:cNvPr>
          <p:cNvPicPr>
            <a:picLocks noChangeAspect="1"/>
          </p:cNvPicPr>
          <p:nvPr/>
        </p:nvPicPr>
        <p:blipFill>
          <a:blip r:embed="rId2"/>
          <a:stretch>
            <a:fillRect/>
          </a:stretch>
        </p:blipFill>
        <p:spPr>
          <a:xfrm>
            <a:off x="4718" y="145232"/>
            <a:ext cx="12182564" cy="6567536"/>
          </a:xfrm>
          <a:prstGeom prst="rect">
            <a:avLst/>
          </a:prstGeom>
        </p:spPr>
      </p:pic>
    </p:spTree>
    <p:extLst>
      <p:ext uri="{BB962C8B-B14F-4D97-AF65-F5344CB8AC3E}">
        <p14:creationId xmlns:p14="http://schemas.microsoft.com/office/powerpoint/2010/main" val="26241171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70C5B2-AE94-49E8-8F3E-93CB8642CBEF}"/>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36915501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30074-0A01-4149-8D4F-88054C7B4F1A}"/>
              </a:ext>
            </a:extLst>
          </p:cNvPr>
          <p:cNvPicPr>
            <a:picLocks noChangeAspect="1"/>
          </p:cNvPicPr>
          <p:nvPr/>
        </p:nvPicPr>
        <p:blipFill>
          <a:blip r:embed="rId2"/>
          <a:stretch>
            <a:fillRect/>
          </a:stretch>
        </p:blipFill>
        <p:spPr>
          <a:xfrm>
            <a:off x="0" y="135731"/>
            <a:ext cx="12192000" cy="6586538"/>
          </a:xfrm>
          <a:prstGeom prst="rect">
            <a:avLst/>
          </a:prstGeom>
        </p:spPr>
      </p:pic>
    </p:spTree>
    <p:extLst>
      <p:ext uri="{BB962C8B-B14F-4D97-AF65-F5344CB8AC3E}">
        <p14:creationId xmlns:p14="http://schemas.microsoft.com/office/powerpoint/2010/main" val="138313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61713-B8B3-4EAC-AAEA-09D58F3902BB}"/>
              </a:ext>
            </a:extLst>
          </p:cNvPr>
          <p:cNvPicPr>
            <a:picLocks noChangeAspect="1"/>
          </p:cNvPicPr>
          <p:nvPr/>
        </p:nvPicPr>
        <p:blipFill>
          <a:blip r:embed="rId2"/>
          <a:stretch>
            <a:fillRect/>
          </a:stretch>
        </p:blipFill>
        <p:spPr>
          <a:xfrm>
            <a:off x="11862" y="152376"/>
            <a:ext cx="12168276" cy="6553248"/>
          </a:xfrm>
          <a:prstGeom prst="rect">
            <a:avLst/>
          </a:prstGeom>
        </p:spPr>
      </p:pic>
    </p:spTree>
    <p:extLst>
      <p:ext uri="{BB962C8B-B14F-4D97-AF65-F5344CB8AC3E}">
        <p14:creationId xmlns:p14="http://schemas.microsoft.com/office/powerpoint/2010/main" val="5628710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290D2B-66B4-4A6B-80F7-3A59813DC1AD}"/>
              </a:ext>
            </a:extLst>
          </p:cNvPr>
          <p:cNvPicPr>
            <a:picLocks noChangeAspect="1"/>
          </p:cNvPicPr>
          <p:nvPr/>
        </p:nvPicPr>
        <p:blipFill>
          <a:blip r:embed="rId2"/>
          <a:stretch>
            <a:fillRect/>
          </a:stretch>
        </p:blipFill>
        <p:spPr>
          <a:xfrm>
            <a:off x="0" y="145256"/>
            <a:ext cx="12192000" cy="6567488"/>
          </a:xfrm>
          <a:prstGeom prst="rect">
            <a:avLst/>
          </a:prstGeom>
        </p:spPr>
      </p:pic>
    </p:spTree>
    <p:extLst>
      <p:ext uri="{BB962C8B-B14F-4D97-AF65-F5344CB8AC3E}">
        <p14:creationId xmlns:p14="http://schemas.microsoft.com/office/powerpoint/2010/main" val="3203108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 y="487"/>
            <a:ext cx="12191377" cy="6857027"/>
          </a:xfrm>
          <a:prstGeom prst="rect">
            <a:avLst/>
          </a:prstGeom>
        </p:spPr>
      </p:pic>
      <p:grpSp>
        <p:nvGrpSpPr>
          <p:cNvPr id="10" name="Group 9">
            <a:extLst>
              <a:ext uri="{FF2B5EF4-FFF2-40B4-BE49-F238E27FC236}">
                <a16:creationId xmlns:a16="http://schemas.microsoft.com/office/drawing/2014/main" id="{AED69270-2D2C-4956-A72F-53FB0C0FF1C8}"/>
              </a:ext>
            </a:extLst>
          </p:cNvPr>
          <p:cNvGrpSpPr/>
          <p:nvPr/>
        </p:nvGrpSpPr>
        <p:grpSpPr>
          <a:xfrm>
            <a:off x="1" y="-17246"/>
            <a:ext cx="5638800" cy="6892494"/>
            <a:chOff x="1" y="-17246"/>
            <a:chExt cx="5638800" cy="6892494"/>
          </a:xfrm>
        </p:grpSpPr>
        <p:sp>
          <p:nvSpPr>
            <p:cNvPr id="5" name="Rectangle 4"/>
            <p:cNvSpPr/>
            <p:nvPr/>
          </p:nvSpPr>
          <p:spPr bwMode="auto">
            <a:xfrm>
              <a:off x="1" y="-17246"/>
              <a:ext cx="5638800"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470"/>
                </a:spcAft>
                <a:buClrTx/>
                <a:buSzTx/>
                <a:buFontTx/>
                <a:buNone/>
                <a:tabLst/>
                <a:defRPr/>
              </a:pPr>
              <a:endParaRPr kumimoji="0" lang="en-US" sz="1568" b="0" i="1"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57E1051-5AEA-4D36-A6A0-AC641C47D979}"/>
                </a:ext>
              </a:extLst>
            </p:cNvPr>
            <p:cNvGrpSpPr/>
            <p:nvPr/>
          </p:nvGrpSpPr>
          <p:grpSpPr>
            <a:xfrm>
              <a:off x="190500" y="243520"/>
              <a:ext cx="5396877" cy="6329099"/>
              <a:chOff x="564787" y="243520"/>
              <a:chExt cx="5396877" cy="6329099"/>
            </a:xfrm>
          </p:grpSpPr>
          <p:grpSp>
            <p:nvGrpSpPr>
              <p:cNvPr id="2" name="Group 1"/>
              <p:cNvGrpSpPr/>
              <p:nvPr/>
            </p:nvGrpSpPr>
            <p:grpSpPr>
              <a:xfrm>
                <a:off x="564787" y="243520"/>
                <a:ext cx="5396877" cy="6329099"/>
                <a:chOff x="-2123038" y="-299405"/>
                <a:chExt cx="5973236" cy="6329099"/>
              </a:xfrm>
            </p:grpSpPr>
            <p:sp>
              <p:nvSpPr>
                <p:cNvPr id="7" name="Rectangle 6"/>
                <p:cNvSpPr/>
                <p:nvPr/>
              </p:nvSpPr>
              <p:spPr bwMode="auto">
                <a:xfrm>
                  <a:off x="-2123037" y="1191432"/>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Learn more on the Cognitive Services </a:t>
                  </a: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4"/>
                    </a:rPr>
                    <a:t>documentation</a:t>
                  </a:r>
                  <a:endPar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endParaRPr>
                </a:p>
              </p:txBody>
            </p:sp>
            <p:sp>
              <p:nvSpPr>
                <p:cNvPr id="8" name="Rectangle 7"/>
                <p:cNvSpPr/>
                <p:nvPr/>
              </p:nvSpPr>
              <p:spPr bwMode="auto">
                <a:xfrm>
                  <a:off x="-2123037" y="2756238"/>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Schedule a workshop to identify areas in your business where analytics and intelligence can </a:t>
                  </a:r>
                  <a:b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b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drive transformation</a:t>
                  </a:r>
                </a:p>
              </p:txBody>
            </p:sp>
            <p:sp>
              <p:nvSpPr>
                <p:cNvPr id="9" name="Rectangle 8"/>
                <p:cNvSpPr/>
                <p:nvPr/>
              </p:nvSpPr>
              <p:spPr bwMode="auto">
                <a:xfrm>
                  <a:off x="-2123038" y="4344705"/>
                  <a:ext cx="5973236"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Talk with your Microsoft contact about licensing options and partners</a:t>
                  </a:r>
                </a:p>
              </p:txBody>
            </p:sp>
            <p:grpSp>
              <p:nvGrpSpPr>
                <p:cNvPr id="13" name="Group 12"/>
                <p:cNvGrpSpPr/>
                <p:nvPr/>
              </p:nvGrpSpPr>
              <p:grpSpPr>
                <a:xfrm>
                  <a:off x="-1845606" y="1742385"/>
                  <a:ext cx="648798" cy="583082"/>
                  <a:chOff x="2206625" y="3448050"/>
                  <a:chExt cx="862013" cy="774701"/>
                </a:xfrm>
                <a:solidFill>
                  <a:schemeClr val="accent1"/>
                </a:solidFill>
              </p:grpSpPr>
              <p:sp>
                <p:nvSpPr>
                  <p:cNvPr id="14" name="Freeform 20"/>
                  <p:cNvSpPr>
                    <a:spLocks/>
                  </p:cNvSpPr>
                  <p:nvPr/>
                </p:nvSpPr>
                <p:spPr bwMode="auto">
                  <a:xfrm>
                    <a:off x="2206625" y="3448050"/>
                    <a:ext cx="663575" cy="417513"/>
                  </a:xfrm>
                  <a:custGeom>
                    <a:avLst/>
                    <a:gdLst>
                      <a:gd name="T0" fmla="*/ 225 w 418"/>
                      <a:gd name="T1" fmla="*/ 263 h 263"/>
                      <a:gd name="T2" fmla="*/ 0 w 418"/>
                      <a:gd name="T3" fmla="*/ 263 h 263"/>
                      <a:gd name="T4" fmla="*/ 0 w 418"/>
                      <a:gd name="T5" fmla="*/ 0 h 263"/>
                      <a:gd name="T6" fmla="*/ 418 w 418"/>
                      <a:gd name="T7" fmla="*/ 0 h 263"/>
                      <a:gd name="T8" fmla="*/ 418 w 418"/>
                      <a:gd name="T9" fmla="*/ 90 h 263"/>
                      <a:gd name="T10" fmla="*/ 407 w 418"/>
                      <a:gd name="T11" fmla="*/ 90 h 263"/>
                      <a:gd name="T12" fmla="*/ 407 w 418"/>
                      <a:gd name="T13" fmla="*/ 12 h 263"/>
                      <a:gd name="T14" fmla="*/ 12 w 418"/>
                      <a:gd name="T15" fmla="*/ 12 h 263"/>
                      <a:gd name="T16" fmla="*/ 12 w 418"/>
                      <a:gd name="T17" fmla="*/ 250 h 263"/>
                      <a:gd name="T18" fmla="*/ 225 w 418"/>
                      <a:gd name="T19" fmla="*/ 250 h 263"/>
                      <a:gd name="T20" fmla="*/ 225 w 41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3">
                        <a:moveTo>
                          <a:pt x="225" y="263"/>
                        </a:moveTo>
                        <a:lnTo>
                          <a:pt x="0" y="263"/>
                        </a:lnTo>
                        <a:lnTo>
                          <a:pt x="0" y="0"/>
                        </a:lnTo>
                        <a:lnTo>
                          <a:pt x="418" y="0"/>
                        </a:lnTo>
                        <a:lnTo>
                          <a:pt x="418" y="90"/>
                        </a:lnTo>
                        <a:lnTo>
                          <a:pt x="407" y="90"/>
                        </a:lnTo>
                        <a:lnTo>
                          <a:pt x="407" y="12"/>
                        </a:lnTo>
                        <a:lnTo>
                          <a:pt x="12" y="12"/>
                        </a:lnTo>
                        <a:lnTo>
                          <a:pt x="12" y="250"/>
                        </a:lnTo>
                        <a:lnTo>
                          <a:pt x="225" y="250"/>
                        </a:lnTo>
                        <a:lnTo>
                          <a:pt x="225" y="26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14"/>
                  <p:cNvSpPr>
                    <a:spLocks noChangeArrowheads="1"/>
                  </p:cNvSpPr>
                  <p:nvPr/>
                </p:nvSpPr>
                <p:spPr bwMode="auto">
                  <a:xfrm>
                    <a:off x="2384425" y="3910013"/>
                    <a:ext cx="231775" cy="19050"/>
                  </a:xfrm>
                  <a:prstGeom prst="rect">
                    <a:avLst/>
                  </a:prstGeom>
                  <a:solidFill>
                    <a:schemeClr val="bg1"/>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15"/>
                  <p:cNvSpPr>
                    <a:spLocks noChangeArrowheads="1"/>
                  </p:cNvSpPr>
                  <p:nvPr/>
                </p:nvSpPr>
                <p:spPr bwMode="auto">
                  <a:xfrm>
                    <a:off x="2430463" y="3854450"/>
                    <a:ext cx="20638" cy="65088"/>
                  </a:xfrm>
                  <a:prstGeom prst="rect">
                    <a:avLst/>
                  </a:prstGeom>
                  <a:solidFill>
                    <a:srgbClr val="002050"/>
                  </a:solidFill>
                  <a:ln w="9525">
                    <a:solidFill>
                      <a:srgbClr val="00205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Freeform 19"/>
                  <p:cNvSpPr>
                    <a:spLocks noEditPoints="1"/>
                  </p:cNvSpPr>
                  <p:nvPr/>
                </p:nvSpPr>
                <p:spPr bwMode="auto">
                  <a:xfrm>
                    <a:off x="2359025" y="3519488"/>
                    <a:ext cx="709613" cy="703263"/>
                  </a:xfrm>
                  <a:custGeom>
                    <a:avLst/>
                    <a:gdLst>
                      <a:gd name="T0" fmla="*/ 3 w 447"/>
                      <a:gd name="T1" fmla="*/ 418 h 443"/>
                      <a:gd name="T2" fmla="*/ 11 w 447"/>
                      <a:gd name="T3" fmla="*/ 356 h 443"/>
                      <a:gd name="T4" fmla="*/ 41 w 447"/>
                      <a:gd name="T5" fmla="*/ 322 h 443"/>
                      <a:gd name="T6" fmla="*/ 83 w 447"/>
                      <a:gd name="T7" fmla="*/ 305 h 443"/>
                      <a:gd name="T8" fmla="*/ 139 w 447"/>
                      <a:gd name="T9" fmla="*/ 281 h 443"/>
                      <a:gd name="T10" fmla="*/ 156 w 447"/>
                      <a:gd name="T11" fmla="*/ 260 h 443"/>
                      <a:gd name="T12" fmla="*/ 134 w 447"/>
                      <a:gd name="T13" fmla="*/ 228 h 443"/>
                      <a:gd name="T14" fmla="*/ 101 w 447"/>
                      <a:gd name="T15" fmla="*/ 177 h 443"/>
                      <a:gd name="T16" fmla="*/ 103 w 447"/>
                      <a:gd name="T17" fmla="*/ 138 h 443"/>
                      <a:gd name="T18" fmla="*/ 106 w 447"/>
                      <a:gd name="T19" fmla="*/ 103 h 443"/>
                      <a:gd name="T20" fmla="*/ 123 w 447"/>
                      <a:gd name="T21" fmla="*/ 48 h 443"/>
                      <a:gd name="T22" fmla="*/ 165 w 447"/>
                      <a:gd name="T23" fmla="*/ 19 h 443"/>
                      <a:gd name="T24" fmla="*/ 252 w 447"/>
                      <a:gd name="T25" fmla="*/ 0 h 443"/>
                      <a:gd name="T26" fmla="*/ 296 w 447"/>
                      <a:gd name="T27" fmla="*/ 22 h 443"/>
                      <a:gd name="T28" fmla="*/ 314 w 447"/>
                      <a:gd name="T29" fmla="*/ 37 h 443"/>
                      <a:gd name="T30" fmla="*/ 339 w 447"/>
                      <a:gd name="T31" fmla="*/ 67 h 443"/>
                      <a:gd name="T32" fmla="*/ 345 w 447"/>
                      <a:gd name="T33" fmla="*/ 115 h 443"/>
                      <a:gd name="T34" fmla="*/ 347 w 447"/>
                      <a:gd name="T35" fmla="*/ 152 h 443"/>
                      <a:gd name="T36" fmla="*/ 336 w 447"/>
                      <a:gd name="T37" fmla="*/ 197 h 443"/>
                      <a:gd name="T38" fmla="*/ 297 w 447"/>
                      <a:gd name="T39" fmla="*/ 247 h 443"/>
                      <a:gd name="T40" fmla="*/ 285 w 447"/>
                      <a:gd name="T41" fmla="*/ 264 h 443"/>
                      <a:gd name="T42" fmla="*/ 305 w 447"/>
                      <a:gd name="T43" fmla="*/ 281 h 443"/>
                      <a:gd name="T44" fmla="*/ 395 w 447"/>
                      <a:gd name="T45" fmla="*/ 316 h 443"/>
                      <a:gd name="T46" fmla="*/ 434 w 447"/>
                      <a:gd name="T47" fmla="*/ 347 h 443"/>
                      <a:gd name="T48" fmla="*/ 445 w 447"/>
                      <a:gd name="T49" fmla="*/ 396 h 443"/>
                      <a:gd name="T50" fmla="*/ 14 w 447"/>
                      <a:gd name="T51" fmla="*/ 431 h 443"/>
                      <a:gd name="T52" fmla="*/ 434 w 447"/>
                      <a:gd name="T53" fmla="*/ 395 h 443"/>
                      <a:gd name="T54" fmla="*/ 423 w 447"/>
                      <a:gd name="T55" fmla="*/ 353 h 443"/>
                      <a:gd name="T56" fmla="*/ 391 w 447"/>
                      <a:gd name="T57" fmla="*/ 328 h 443"/>
                      <a:gd name="T58" fmla="*/ 299 w 447"/>
                      <a:gd name="T59" fmla="*/ 292 h 443"/>
                      <a:gd name="T60" fmla="*/ 272 w 447"/>
                      <a:gd name="T61" fmla="*/ 266 h 443"/>
                      <a:gd name="T62" fmla="*/ 280 w 447"/>
                      <a:gd name="T63" fmla="*/ 249 h 443"/>
                      <a:gd name="T64" fmla="*/ 317 w 447"/>
                      <a:gd name="T65" fmla="*/ 202 h 443"/>
                      <a:gd name="T66" fmla="*/ 336 w 447"/>
                      <a:gd name="T67" fmla="*/ 168 h 443"/>
                      <a:gd name="T68" fmla="*/ 333 w 447"/>
                      <a:gd name="T69" fmla="*/ 135 h 443"/>
                      <a:gd name="T70" fmla="*/ 331 w 447"/>
                      <a:gd name="T71" fmla="*/ 82 h 443"/>
                      <a:gd name="T72" fmla="*/ 313 w 447"/>
                      <a:gd name="T73" fmla="*/ 50 h 443"/>
                      <a:gd name="T74" fmla="*/ 293 w 447"/>
                      <a:gd name="T75" fmla="*/ 37 h 443"/>
                      <a:gd name="T76" fmla="*/ 263 w 447"/>
                      <a:gd name="T77" fmla="*/ 14 h 443"/>
                      <a:gd name="T78" fmla="*/ 213 w 447"/>
                      <a:gd name="T79" fmla="*/ 16 h 443"/>
                      <a:gd name="T80" fmla="*/ 137 w 447"/>
                      <a:gd name="T81" fmla="*/ 50 h 443"/>
                      <a:gd name="T82" fmla="*/ 118 w 447"/>
                      <a:gd name="T83" fmla="*/ 106 h 443"/>
                      <a:gd name="T84" fmla="*/ 117 w 447"/>
                      <a:gd name="T85" fmla="*/ 132 h 443"/>
                      <a:gd name="T86" fmla="*/ 111 w 447"/>
                      <a:gd name="T87" fmla="*/ 159 h 443"/>
                      <a:gd name="T88" fmla="*/ 128 w 447"/>
                      <a:gd name="T89" fmla="*/ 200 h 443"/>
                      <a:gd name="T90" fmla="*/ 165 w 447"/>
                      <a:gd name="T91" fmla="*/ 246 h 443"/>
                      <a:gd name="T92" fmla="*/ 157 w 447"/>
                      <a:gd name="T93" fmla="*/ 281 h 443"/>
                      <a:gd name="T94" fmla="*/ 111 w 447"/>
                      <a:gd name="T95" fmla="*/ 308 h 443"/>
                      <a:gd name="T96" fmla="*/ 70 w 447"/>
                      <a:gd name="T97" fmla="*/ 322 h 443"/>
                      <a:gd name="T98" fmla="*/ 34 w 447"/>
                      <a:gd name="T99" fmla="*/ 342 h 443"/>
                      <a:gd name="T100" fmla="*/ 17 w 447"/>
                      <a:gd name="T101" fmla="*/ 376 h 443"/>
                      <a:gd name="T102" fmla="*/ 14 w 447"/>
                      <a:gd name="T103" fmla="*/ 4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443">
                        <a:moveTo>
                          <a:pt x="447" y="443"/>
                        </a:moveTo>
                        <a:lnTo>
                          <a:pt x="0" y="443"/>
                        </a:lnTo>
                        <a:lnTo>
                          <a:pt x="2" y="437"/>
                        </a:lnTo>
                        <a:lnTo>
                          <a:pt x="2" y="437"/>
                        </a:lnTo>
                        <a:lnTo>
                          <a:pt x="3" y="418"/>
                        </a:lnTo>
                        <a:lnTo>
                          <a:pt x="3" y="418"/>
                        </a:lnTo>
                        <a:lnTo>
                          <a:pt x="6" y="375"/>
                        </a:lnTo>
                        <a:lnTo>
                          <a:pt x="6" y="375"/>
                        </a:lnTo>
                        <a:lnTo>
                          <a:pt x="8" y="365"/>
                        </a:lnTo>
                        <a:lnTo>
                          <a:pt x="11" y="356"/>
                        </a:lnTo>
                        <a:lnTo>
                          <a:pt x="14" y="348"/>
                        </a:lnTo>
                        <a:lnTo>
                          <a:pt x="20" y="340"/>
                        </a:lnTo>
                        <a:lnTo>
                          <a:pt x="25" y="333"/>
                        </a:lnTo>
                        <a:lnTo>
                          <a:pt x="33" y="326"/>
                        </a:lnTo>
                        <a:lnTo>
                          <a:pt x="41" y="322"/>
                        </a:lnTo>
                        <a:lnTo>
                          <a:pt x="50" y="317"/>
                        </a:lnTo>
                        <a:lnTo>
                          <a:pt x="50" y="317"/>
                        </a:lnTo>
                        <a:lnTo>
                          <a:pt x="67" y="311"/>
                        </a:lnTo>
                        <a:lnTo>
                          <a:pt x="83" y="305"/>
                        </a:lnTo>
                        <a:lnTo>
                          <a:pt x="83" y="305"/>
                        </a:lnTo>
                        <a:lnTo>
                          <a:pt x="104" y="297"/>
                        </a:lnTo>
                        <a:lnTo>
                          <a:pt x="106" y="297"/>
                        </a:lnTo>
                        <a:lnTo>
                          <a:pt x="106" y="297"/>
                        </a:lnTo>
                        <a:lnTo>
                          <a:pt x="123" y="291"/>
                        </a:lnTo>
                        <a:lnTo>
                          <a:pt x="139" y="281"/>
                        </a:lnTo>
                        <a:lnTo>
                          <a:pt x="139" y="281"/>
                        </a:lnTo>
                        <a:lnTo>
                          <a:pt x="146" y="275"/>
                        </a:lnTo>
                        <a:lnTo>
                          <a:pt x="154" y="264"/>
                        </a:lnTo>
                        <a:lnTo>
                          <a:pt x="154" y="264"/>
                        </a:lnTo>
                        <a:lnTo>
                          <a:pt x="156" y="260"/>
                        </a:lnTo>
                        <a:lnTo>
                          <a:pt x="156" y="255"/>
                        </a:lnTo>
                        <a:lnTo>
                          <a:pt x="154" y="250"/>
                        </a:lnTo>
                        <a:lnTo>
                          <a:pt x="151" y="246"/>
                        </a:lnTo>
                        <a:lnTo>
                          <a:pt x="151" y="246"/>
                        </a:lnTo>
                        <a:lnTo>
                          <a:pt x="134" y="228"/>
                        </a:lnTo>
                        <a:lnTo>
                          <a:pt x="118" y="207"/>
                        </a:lnTo>
                        <a:lnTo>
                          <a:pt x="118" y="207"/>
                        </a:lnTo>
                        <a:lnTo>
                          <a:pt x="107" y="193"/>
                        </a:lnTo>
                        <a:lnTo>
                          <a:pt x="104" y="185"/>
                        </a:lnTo>
                        <a:lnTo>
                          <a:pt x="101" y="177"/>
                        </a:lnTo>
                        <a:lnTo>
                          <a:pt x="100" y="168"/>
                        </a:lnTo>
                        <a:lnTo>
                          <a:pt x="98" y="159"/>
                        </a:lnTo>
                        <a:lnTo>
                          <a:pt x="100" y="149"/>
                        </a:lnTo>
                        <a:lnTo>
                          <a:pt x="103" y="138"/>
                        </a:lnTo>
                        <a:lnTo>
                          <a:pt x="103" y="138"/>
                        </a:lnTo>
                        <a:lnTo>
                          <a:pt x="104" y="131"/>
                        </a:lnTo>
                        <a:lnTo>
                          <a:pt x="104" y="120"/>
                        </a:lnTo>
                        <a:lnTo>
                          <a:pt x="104" y="120"/>
                        </a:lnTo>
                        <a:lnTo>
                          <a:pt x="104" y="112"/>
                        </a:lnTo>
                        <a:lnTo>
                          <a:pt x="106" y="103"/>
                        </a:lnTo>
                        <a:lnTo>
                          <a:pt x="106" y="103"/>
                        </a:lnTo>
                        <a:lnTo>
                          <a:pt x="112" y="76"/>
                        </a:lnTo>
                        <a:lnTo>
                          <a:pt x="120" y="54"/>
                        </a:lnTo>
                        <a:lnTo>
                          <a:pt x="120" y="54"/>
                        </a:lnTo>
                        <a:lnTo>
                          <a:pt x="123" y="48"/>
                        </a:lnTo>
                        <a:lnTo>
                          <a:pt x="128" y="42"/>
                        </a:lnTo>
                        <a:lnTo>
                          <a:pt x="134" y="36"/>
                        </a:lnTo>
                        <a:lnTo>
                          <a:pt x="142" y="31"/>
                        </a:lnTo>
                        <a:lnTo>
                          <a:pt x="142" y="31"/>
                        </a:lnTo>
                        <a:lnTo>
                          <a:pt x="165" y="19"/>
                        </a:lnTo>
                        <a:lnTo>
                          <a:pt x="187" y="9"/>
                        </a:lnTo>
                        <a:lnTo>
                          <a:pt x="212" y="3"/>
                        </a:lnTo>
                        <a:lnTo>
                          <a:pt x="235" y="0"/>
                        </a:lnTo>
                        <a:lnTo>
                          <a:pt x="235" y="0"/>
                        </a:lnTo>
                        <a:lnTo>
                          <a:pt x="252" y="0"/>
                        </a:lnTo>
                        <a:lnTo>
                          <a:pt x="261" y="2"/>
                        </a:lnTo>
                        <a:lnTo>
                          <a:pt x="271" y="5"/>
                        </a:lnTo>
                        <a:lnTo>
                          <a:pt x="280" y="8"/>
                        </a:lnTo>
                        <a:lnTo>
                          <a:pt x="288" y="14"/>
                        </a:lnTo>
                        <a:lnTo>
                          <a:pt x="296" y="22"/>
                        </a:lnTo>
                        <a:lnTo>
                          <a:pt x="303" y="31"/>
                        </a:lnTo>
                        <a:lnTo>
                          <a:pt x="303" y="31"/>
                        </a:lnTo>
                        <a:lnTo>
                          <a:pt x="305" y="34"/>
                        </a:lnTo>
                        <a:lnTo>
                          <a:pt x="305" y="34"/>
                        </a:lnTo>
                        <a:lnTo>
                          <a:pt x="314" y="37"/>
                        </a:lnTo>
                        <a:lnTo>
                          <a:pt x="322" y="42"/>
                        </a:lnTo>
                        <a:lnTo>
                          <a:pt x="328" y="47"/>
                        </a:lnTo>
                        <a:lnTo>
                          <a:pt x="333" y="53"/>
                        </a:lnTo>
                        <a:lnTo>
                          <a:pt x="336" y="61"/>
                        </a:lnTo>
                        <a:lnTo>
                          <a:pt x="339" y="67"/>
                        </a:lnTo>
                        <a:lnTo>
                          <a:pt x="342" y="81"/>
                        </a:lnTo>
                        <a:lnTo>
                          <a:pt x="342" y="81"/>
                        </a:lnTo>
                        <a:lnTo>
                          <a:pt x="345" y="96"/>
                        </a:lnTo>
                        <a:lnTo>
                          <a:pt x="345" y="113"/>
                        </a:lnTo>
                        <a:lnTo>
                          <a:pt x="345" y="115"/>
                        </a:lnTo>
                        <a:lnTo>
                          <a:pt x="345" y="115"/>
                        </a:lnTo>
                        <a:lnTo>
                          <a:pt x="345" y="134"/>
                        </a:lnTo>
                        <a:lnTo>
                          <a:pt x="345" y="143"/>
                        </a:lnTo>
                        <a:lnTo>
                          <a:pt x="347" y="152"/>
                        </a:lnTo>
                        <a:lnTo>
                          <a:pt x="347" y="152"/>
                        </a:lnTo>
                        <a:lnTo>
                          <a:pt x="349" y="160"/>
                        </a:lnTo>
                        <a:lnTo>
                          <a:pt x="349" y="168"/>
                        </a:lnTo>
                        <a:lnTo>
                          <a:pt x="347" y="176"/>
                        </a:lnTo>
                        <a:lnTo>
                          <a:pt x="344" y="183"/>
                        </a:lnTo>
                        <a:lnTo>
                          <a:pt x="336" y="197"/>
                        </a:lnTo>
                        <a:lnTo>
                          <a:pt x="327" y="210"/>
                        </a:lnTo>
                        <a:lnTo>
                          <a:pt x="327" y="210"/>
                        </a:lnTo>
                        <a:lnTo>
                          <a:pt x="302" y="241"/>
                        </a:lnTo>
                        <a:lnTo>
                          <a:pt x="302" y="241"/>
                        </a:lnTo>
                        <a:lnTo>
                          <a:pt x="297" y="247"/>
                        </a:lnTo>
                        <a:lnTo>
                          <a:pt x="297" y="247"/>
                        </a:lnTo>
                        <a:lnTo>
                          <a:pt x="289" y="256"/>
                        </a:lnTo>
                        <a:lnTo>
                          <a:pt x="289" y="256"/>
                        </a:lnTo>
                        <a:lnTo>
                          <a:pt x="285" y="261"/>
                        </a:lnTo>
                        <a:lnTo>
                          <a:pt x="285" y="264"/>
                        </a:lnTo>
                        <a:lnTo>
                          <a:pt x="285" y="264"/>
                        </a:lnTo>
                        <a:lnTo>
                          <a:pt x="286" y="267"/>
                        </a:lnTo>
                        <a:lnTo>
                          <a:pt x="289" y="270"/>
                        </a:lnTo>
                        <a:lnTo>
                          <a:pt x="289" y="270"/>
                        </a:lnTo>
                        <a:lnTo>
                          <a:pt x="305" y="281"/>
                        </a:lnTo>
                        <a:lnTo>
                          <a:pt x="325" y="291"/>
                        </a:lnTo>
                        <a:lnTo>
                          <a:pt x="325" y="291"/>
                        </a:lnTo>
                        <a:lnTo>
                          <a:pt x="364" y="305"/>
                        </a:lnTo>
                        <a:lnTo>
                          <a:pt x="364" y="305"/>
                        </a:lnTo>
                        <a:lnTo>
                          <a:pt x="395" y="316"/>
                        </a:lnTo>
                        <a:lnTo>
                          <a:pt x="395" y="316"/>
                        </a:lnTo>
                        <a:lnTo>
                          <a:pt x="408" y="322"/>
                        </a:lnTo>
                        <a:lnTo>
                          <a:pt x="419" y="330"/>
                        </a:lnTo>
                        <a:lnTo>
                          <a:pt x="426" y="337"/>
                        </a:lnTo>
                        <a:lnTo>
                          <a:pt x="434" y="347"/>
                        </a:lnTo>
                        <a:lnTo>
                          <a:pt x="440" y="358"/>
                        </a:lnTo>
                        <a:lnTo>
                          <a:pt x="443" y="368"/>
                        </a:lnTo>
                        <a:lnTo>
                          <a:pt x="445" y="382"/>
                        </a:lnTo>
                        <a:lnTo>
                          <a:pt x="445" y="396"/>
                        </a:lnTo>
                        <a:lnTo>
                          <a:pt x="445" y="396"/>
                        </a:lnTo>
                        <a:lnTo>
                          <a:pt x="445" y="424"/>
                        </a:lnTo>
                        <a:lnTo>
                          <a:pt x="445" y="424"/>
                        </a:lnTo>
                        <a:lnTo>
                          <a:pt x="447" y="437"/>
                        </a:lnTo>
                        <a:lnTo>
                          <a:pt x="447" y="443"/>
                        </a:lnTo>
                        <a:close/>
                        <a:moveTo>
                          <a:pt x="14" y="431"/>
                        </a:moveTo>
                        <a:lnTo>
                          <a:pt x="434" y="431"/>
                        </a:lnTo>
                        <a:lnTo>
                          <a:pt x="434" y="431"/>
                        </a:lnTo>
                        <a:lnTo>
                          <a:pt x="434" y="424"/>
                        </a:lnTo>
                        <a:lnTo>
                          <a:pt x="434" y="424"/>
                        </a:lnTo>
                        <a:lnTo>
                          <a:pt x="434" y="395"/>
                        </a:lnTo>
                        <a:lnTo>
                          <a:pt x="434" y="395"/>
                        </a:lnTo>
                        <a:lnTo>
                          <a:pt x="434" y="384"/>
                        </a:lnTo>
                        <a:lnTo>
                          <a:pt x="431" y="371"/>
                        </a:lnTo>
                        <a:lnTo>
                          <a:pt x="428" y="362"/>
                        </a:lnTo>
                        <a:lnTo>
                          <a:pt x="423" y="353"/>
                        </a:lnTo>
                        <a:lnTo>
                          <a:pt x="419" y="345"/>
                        </a:lnTo>
                        <a:lnTo>
                          <a:pt x="411" y="339"/>
                        </a:lnTo>
                        <a:lnTo>
                          <a:pt x="401" y="333"/>
                        </a:lnTo>
                        <a:lnTo>
                          <a:pt x="391" y="328"/>
                        </a:lnTo>
                        <a:lnTo>
                          <a:pt x="391" y="328"/>
                        </a:lnTo>
                        <a:lnTo>
                          <a:pt x="359" y="316"/>
                        </a:lnTo>
                        <a:lnTo>
                          <a:pt x="359" y="316"/>
                        </a:lnTo>
                        <a:lnTo>
                          <a:pt x="321" y="302"/>
                        </a:lnTo>
                        <a:lnTo>
                          <a:pt x="321" y="302"/>
                        </a:lnTo>
                        <a:lnTo>
                          <a:pt x="299" y="292"/>
                        </a:lnTo>
                        <a:lnTo>
                          <a:pt x="282" y="280"/>
                        </a:lnTo>
                        <a:lnTo>
                          <a:pt x="282" y="280"/>
                        </a:lnTo>
                        <a:lnTo>
                          <a:pt x="275" y="274"/>
                        </a:lnTo>
                        <a:lnTo>
                          <a:pt x="272" y="270"/>
                        </a:lnTo>
                        <a:lnTo>
                          <a:pt x="272" y="266"/>
                        </a:lnTo>
                        <a:lnTo>
                          <a:pt x="272" y="266"/>
                        </a:lnTo>
                        <a:lnTo>
                          <a:pt x="272" y="261"/>
                        </a:lnTo>
                        <a:lnTo>
                          <a:pt x="274" y="256"/>
                        </a:lnTo>
                        <a:lnTo>
                          <a:pt x="280" y="249"/>
                        </a:lnTo>
                        <a:lnTo>
                          <a:pt x="280" y="249"/>
                        </a:lnTo>
                        <a:lnTo>
                          <a:pt x="288" y="239"/>
                        </a:lnTo>
                        <a:lnTo>
                          <a:pt x="288" y="239"/>
                        </a:lnTo>
                        <a:lnTo>
                          <a:pt x="293" y="233"/>
                        </a:lnTo>
                        <a:lnTo>
                          <a:pt x="293" y="233"/>
                        </a:lnTo>
                        <a:lnTo>
                          <a:pt x="317" y="202"/>
                        </a:lnTo>
                        <a:lnTo>
                          <a:pt x="317" y="202"/>
                        </a:lnTo>
                        <a:lnTo>
                          <a:pt x="325" y="191"/>
                        </a:lnTo>
                        <a:lnTo>
                          <a:pt x="333" y="180"/>
                        </a:lnTo>
                        <a:lnTo>
                          <a:pt x="335" y="174"/>
                        </a:lnTo>
                        <a:lnTo>
                          <a:pt x="336" y="168"/>
                        </a:lnTo>
                        <a:lnTo>
                          <a:pt x="336" y="162"/>
                        </a:lnTo>
                        <a:lnTo>
                          <a:pt x="336" y="155"/>
                        </a:lnTo>
                        <a:lnTo>
                          <a:pt x="336" y="155"/>
                        </a:lnTo>
                        <a:lnTo>
                          <a:pt x="333" y="145"/>
                        </a:lnTo>
                        <a:lnTo>
                          <a:pt x="333" y="135"/>
                        </a:lnTo>
                        <a:lnTo>
                          <a:pt x="333" y="115"/>
                        </a:lnTo>
                        <a:lnTo>
                          <a:pt x="333" y="113"/>
                        </a:lnTo>
                        <a:lnTo>
                          <a:pt x="333" y="113"/>
                        </a:lnTo>
                        <a:lnTo>
                          <a:pt x="333" y="96"/>
                        </a:lnTo>
                        <a:lnTo>
                          <a:pt x="331" y="82"/>
                        </a:lnTo>
                        <a:lnTo>
                          <a:pt x="331" y="82"/>
                        </a:lnTo>
                        <a:lnTo>
                          <a:pt x="327" y="68"/>
                        </a:lnTo>
                        <a:lnTo>
                          <a:pt x="321" y="57"/>
                        </a:lnTo>
                        <a:lnTo>
                          <a:pt x="317" y="53"/>
                        </a:lnTo>
                        <a:lnTo>
                          <a:pt x="313" y="50"/>
                        </a:lnTo>
                        <a:lnTo>
                          <a:pt x="302" y="45"/>
                        </a:lnTo>
                        <a:lnTo>
                          <a:pt x="302" y="45"/>
                        </a:lnTo>
                        <a:lnTo>
                          <a:pt x="296" y="42"/>
                        </a:lnTo>
                        <a:lnTo>
                          <a:pt x="293" y="37"/>
                        </a:lnTo>
                        <a:lnTo>
                          <a:pt x="293" y="37"/>
                        </a:lnTo>
                        <a:lnTo>
                          <a:pt x="288" y="31"/>
                        </a:lnTo>
                        <a:lnTo>
                          <a:pt x="283" y="25"/>
                        </a:lnTo>
                        <a:lnTo>
                          <a:pt x="277" y="20"/>
                        </a:lnTo>
                        <a:lnTo>
                          <a:pt x="271" y="17"/>
                        </a:lnTo>
                        <a:lnTo>
                          <a:pt x="263" y="14"/>
                        </a:lnTo>
                        <a:lnTo>
                          <a:pt x="255" y="12"/>
                        </a:lnTo>
                        <a:lnTo>
                          <a:pt x="246" y="12"/>
                        </a:lnTo>
                        <a:lnTo>
                          <a:pt x="237" y="12"/>
                        </a:lnTo>
                        <a:lnTo>
                          <a:pt x="237" y="12"/>
                        </a:lnTo>
                        <a:lnTo>
                          <a:pt x="213" y="16"/>
                        </a:lnTo>
                        <a:lnTo>
                          <a:pt x="191" y="20"/>
                        </a:lnTo>
                        <a:lnTo>
                          <a:pt x="170" y="30"/>
                        </a:lnTo>
                        <a:lnTo>
                          <a:pt x="148" y="40"/>
                        </a:lnTo>
                        <a:lnTo>
                          <a:pt x="148" y="40"/>
                        </a:lnTo>
                        <a:lnTo>
                          <a:pt x="137" y="50"/>
                        </a:lnTo>
                        <a:lnTo>
                          <a:pt x="134" y="54"/>
                        </a:lnTo>
                        <a:lnTo>
                          <a:pt x="131" y="59"/>
                        </a:lnTo>
                        <a:lnTo>
                          <a:pt x="131" y="59"/>
                        </a:lnTo>
                        <a:lnTo>
                          <a:pt x="125" y="79"/>
                        </a:lnTo>
                        <a:lnTo>
                          <a:pt x="118" y="106"/>
                        </a:lnTo>
                        <a:lnTo>
                          <a:pt x="118" y="106"/>
                        </a:lnTo>
                        <a:lnTo>
                          <a:pt x="117" y="112"/>
                        </a:lnTo>
                        <a:lnTo>
                          <a:pt x="117" y="120"/>
                        </a:lnTo>
                        <a:lnTo>
                          <a:pt x="117" y="120"/>
                        </a:lnTo>
                        <a:lnTo>
                          <a:pt x="117" y="132"/>
                        </a:lnTo>
                        <a:lnTo>
                          <a:pt x="117" y="137"/>
                        </a:lnTo>
                        <a:lnTo>
                          <a:pt x="115" y="143"/>
                        </a:lnTo>
                        <a:lnTo>
                          <a:pt x="115" y="143"/>
                        </a:lnTo>
                        <a:lnTo>
                          <a:pt x="112" y="151"/>
                        </a:lnTo>
                        <a:lnTo>
                          <a:pt x="111" y="159"/>
                        </a:lnTo>
                        <a:lnTo>
                          <a:pt x="111" y="165"/>
                        </a:lnTo>
                        <a:lnTo>
                          <a:pt x="112" y="173"/>
                        </a:lnTo>
                        <a:lnTo>
                          <a:pt x="115" y="179"/>
                        </a:lnTo>
                        <a:lnTo>
                          <a:pt x="118" y="185"/>
                        </a:lnTo>
                        <a:lnTo>
                          <a:pt x="128" y="200"/>
                        </a:lnTo>
                        <a:lnTo>
                          <a:pt x="128" y="200"/>
                        </a:lnTo>
                        <a:lnTo>
                          <a:pt x="143" y="221"/>
                        </a:lnTo>
                        <a:lnTo>
                          <a:pt x="160" y="238"/>
                        </a:lnTo>
                        <a:lnTo>
                          <a:pt x="160" y="238"/>
                        </a:lnTo>
                        <a:lnTo>
                          <a:pt x="165" y="246"/>
                        </a:lnTo>
                        <a:lnTo>
                          <a:pt x="168" y="253"/>
                        </a:lnTo>
                        <a:lnTo>
                          <a:pt x="168" y="263"/>
                        </a:lnTo>
                        <a:lnTo>
                          <a:pt x="165" y="270"/>
                        </a:lnTo>
                        <a:lnTo>
                          <a:pt x="165" y="270"/>
                        </a:lnTo>
                        <a:lnTo>
                          <a:pt x="157" y="281"/>
                        </a:lnTo>
                        <a:lnTo>
                          <a:pt x="151" y="288"/>
                        </a:lnTo>
                        <a:lnTo>
                          <a:pt x="145" y="292"/>
                        </a:lnTo>
                        <a:lnTo>
                          <a:pt x="145" y="292"/>
                        </a:lnTo>
                        <a:lnTo>
                          <a:pt x="128" y="302"/>
                        </a:lnTo>
                        <a:lnTo>
                          <a:pt x="111" y="308"/>
                        </a:lnTo>
                        <a:lnTo>
                          <a:pt x="109" y="308"/>
                        </a:lnTo>
                        <a:lnTo>
                          <a:pt x="109" y="308"/>
                        </a:lnTo>
                        <a:lnTo>
                          <a:pt x="87" y="316"/>
                        </a:lnTo>
                        <a:lnTo>
                          <a:pt x="87" y="316"/>
                        </a:lnTo>
                        <a:lnTo>
                          <a:pt x="70" y="322"/>
                        </a:lnTo>
                        <a:lnTo>
                          <a:pt x="55" y="328"/>
                        </a:lnTo>
                        <a:lnTo>
                          <a:pt x="55" y="328"/>
                        </a:lnTo>
                        <a:lnTo>
                          <a:pt x="47" y="331"/>
                        </a:lnTo>
                        <a:lnTo>
                          <a:pt x="41" y="336"/>
                        </a:lnTo>
                        <a:lnTo>
                          <a:pt x="34" y="342"/>
                        </a:lnTo>
                        <a:lnTo>
                          <a:pt x="30" y="347"/>
                        </a:lnTo>
                        <a:lnTo>
                          <a:pt x="25" y="353"/>
                        </a:lnTo>
                        <a:lnTo>
                          <a:pt x="22" y="361"/>
                        </a:lnTo>
                        <a:lnTo>
                          <a:pt x="19" y="368"/>
                        </a:lnTo>
                        <a:lnTo>
                          <a:pt x="17" y="376"/>
                        </a:lnTo>
                        <a:lnTo>
                          <a:pt x="17" y="376"/>
                        </a:lnTo>
                        <a:lnTo>
                          <a:pt x="14" y="418"/>
                        </a:lnTo>
                        <a:lnTo>
                          <a:pt x="14" y="418"/>
                        </a:lnTo>
                        <a:lnTo>
                          <a:pt x="14" y="431"/>
                        </a:lnTo>
                        <a:lnTo>
                          <a:pt x="14" y="431"/>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 name="Group 17"/>
                <p:cNvGrpSpPr/>
                <p:nvPr/>
              </p:nvGrpSpPr>
              <p:grpSpPr>
                <a:xfrm>
                  <a:off x="-1824922" y="3267079"/>
                  <a:ext cx="506105" cy="595116"/>
                  <a:chOff x="7789863" y="4140200"/>
                  <a:chExt cx="315913" cy="371475"/>
                </a:xfrm>
                <a:solidFill>
                  <a:schemeClr val="accent1"/>
                </a:solidFill>
              </p:grpSpPr>
              <p:sp>
                <p:nvSpPr>
                  <p:cNvPr id="19" name="Freeform 234"/>
                  <p:cNvSpPr>
                    <a:spLocks noEditPoints="1"/>
                  </p:cNvSpPr>
                  <p:nvPr/>
                </p:nvSpPr>
                <p:spPr bwMode="auto">
                  <a:xfrm>
                    <a:off x="7867651" y="4175125"/>
                    <a:ext cx="200025" cy="171450"/>
                  </a:xfrm>
                  <a:custGeom>
                    <a:avLst/>
                    <a:gdLst>
                      <a:gd name="T0" fmla="*/ 249 w 254"/>
                      <a:gd name="T1" fmla="*/ 93 h 216"/>
                      <a:gd name="T2" fmla="*/ 232 w 254"/>
                      <a:gd name="T3" fmla="*/ 64 h 216"/>
                      <a:gd name="T4" fmla="*/ 212 w 254"/>
                      <a:gd name="T5" fmla="*/ 45 h 216"/>
                      <a:gd name="T6" fmla="*/ 208 w 254"/>
                      <a:gd name="T7" fmla="*/ 36 h 216"/>
                      <a:gd name="T8" fmla="*/ 188 w 254"/>
                      <a:gd name="T9" fmla="*/ 26 h 216"/>
                      <a:gd name="T10" fmla="*/ 176 w 254"/>
                      <a:gd name="T11" fmla="*/ 16 h 216"/>
                      <a:gd name="T12" fmla="*/ 155 w 254"/>
                      <a:gd name="T13" fmla="*/ 12 h 216"/>
                      <a:gd name="T14" fmla="*/ 126 w 254"/>
                      <a:gd name="T15" fmla="*/ 8 h 216"/>
                      <a:gd name="T16" fmla="*/ 109 w 254"/>
                      <a:gd name="T17" fmla="*/ 0 h 216"/>
                      <a:gd name="T18" fmla="*/ 80 w 254"/>
                      <a:gd name="T19" fmla="*/ 10 h 216"/>
                      <a:gd name="T20" fmla="*/ 54 w 254"/>
                      <a:gd name="T21" fmla="*/ 21 h 216"/>
                      <a:gd name="T22" fmla="*/ 24 w 254"/>
                      <a:gd name="T23" fmla="*/ 40 h 216"/>
                      <a:gd name="T24" fmla="*/ 10 w 254"/>
                      <a:gd name="T25" fmla="*/ 72 h 216"/>
                      <a:gd name="T26" fmla="*/ 3 w 254"/>
                      <a:gd name="T27" fmla="*/ 93 h 216"/>
                      <a:gd name="T28" fmla="*/ 0 w 254"/>
                      <a:gd name="T29" fmla="*/ 119 h 216"/>
                      <a:gd name="T30" fmla="*/ 19 w 254"/>
                      <a:gd name="T31" fmla="*/ 147 h 216"/>
                      <a:gd name="T32" fmla="*/ 35 w 254"/>
                      <a:gd name="T33" fmla="*/ 162 h 216"/>
                      <a:gd name="T34" fmla="*/ 54 w 254"/>
                      <a:gd name="T35" fmla="*/ 165 h 216"/>
                      <a:gd name="T36" fmla="*/ 75 w 254"/>
                      <a:gd name="T37" fmla="*/ 178 h 216"/>
                      <a:gd name="T38" fmla="*/ 91 w 254"/>
                      <a:gd name="T39" fmla="*/ 170 h 216"/>
                      <a:gd name="T40" fmla="*/ 102 w 254"/>
                      <a:gd name="T41" fmla="*/ 178 h 216"/>
                      <a:gd name="T42" fmla="*/ 136 w 254"/>
                      <a:gd name="T43" fmla="*/ 171 h 216"/>
                      <a:gd name="T44" fmla="*/ 141 w 254"/>
                      <a:gd name="T45" fmla="*/ 189 h 216"/>
                      <a:gd name="T46" fmla="*/ 157 w 254"/>
                      <a:gd name="T47" fmla="*/ 197 h 216"/>
                      <a:gd name="T48" fmla="*/ 176 w 254"/>
                      <a:gd name="T49" fmla="*/ 213 h 216"/>
                      <a:gd name="T50" fmla="*/ 192 w 254"/>
                      <a:gd name="T51" fmla="*/ 214 h 216"/>
                      <a:gd name="T52" fmla="*/ 211 w 254"/>
                      <a:gd name="T53" fmla="*/ 194 h 216"/>
                      <a:gd name="T54" fmla="*/ 238 w 254"/>
                      <a:gd name="T55" fmla="*/ 184 h 216"/>
                      <a:gd name="T56" fmla="*/ 241 w 254"/>
                      <a:gd name="T57" fmla="*/ 168 h 216"/>
                      <a:gd name="T58" fmla="*/ 251 w 254"/>
                      <a:gd name="T59" fmla="*/ 141 h 216"/>
                      <a:gd name="T60" fmla="*/ 254 w 254"/>
                      <a:gd name="T61" fmla="*/ 125 h 216"/>
                      <a:gd name="T62" fmla="*/ 230 w 254"/>
                      <a:gd name="T63" fmla="*/ 143 h 216"/>
                      <a:gd name="T64" fmla="*/ 222 w 254"/>
                      <a:gd name="T65" fmla="*/ 168 h 216"/>
                      <a:gd name="T66" fmla="*/ 193 w 254"/>
                      <a:gd name="T67" fmla="*/ 184 h 216"/>
                      <a:gd name="T68" fmla="*/ 181 w 254"/>
                      <a:gd name="T69" fmla="*/ 192 h 216"/>
                      <a:gd name="T70" fmla="*/ 169 w 254"/>
                      <a:gd name="T71" fmla="*/ 179 h 216"/>
                      <a:gd name="T72" fmla="*/ 155 w 254"/>
                      <a:gd name="T73" fmla="*/ 159 h 216"/>
                      <a:gd name="T74" fmla="*/ 144 w 254"/>
                      <a:gd name="T75" fmla="*/ 152 h 216"/>
                      <a:gd name="T76" fmla="*/ 110 w 254"/>
                      <a:gd name="T77" fmla="*/ 160 h 216"/>
                      <a:gd name="T78" fmla="*/ 101 w 254"/>
                      <a:gd name="T79" fmla="*/ 154 h 216"/>
                      <a:gd name="T80" fmla="*/ 80 w 254"/>
                      <a:gd name="T81" fmla="*/ 154 h 216"/>
                      <a:gd name="T82" fmla="*/ 73 w 254"/>
                      <a:gd name="T83" fmla="*/ 155 h 216"/>
                      <a:gd name="T84" fmla="*/ 45 w 254"/>
                      <a:gd name="T85" fmla="*/ 141 h 216"/>
                      <a:gd name="T86" fmla="*/ 35 w 254"/>
                      <a:gd name="T87" fmla="*/ 138 h 216"/>
                      <a:gd name="T88" fmla="*/ 19 w 254"/>
                      <a:gd name="T89" fmla="*/ 114 h 216"/>
                      <a:gd name="T90" fmla="*/ 22 w 254"/>
                      <a:gd name="T91" fmla="*/ 91 h 216"/>
                      <a:gd name="T92" fmla="*/ 22 w 254"/>
                      <a:gd name="T93" fmla="*/ 85 h 216"/>
                      <a:gd name="T94" fmla="*/ 38 w 254"/>
                      <a:gd name="T95" fmla="*/ 53 h 216"/>
                      <a:gd name="T96" fmla="*/ 72 w 254"/>
                      <a:gd name="T97" fmla="*/ 31 h 216"/>
                      <a:gd name="T98" fmla="*/ 105 w 254"/>
                      <a:gd name="T99" fmla="*/ 20 h 216"/>
                      <a:gd name="T100" fmla="*/ 128 w 254"/>
                      <a:gd name="T101" fmla="*/ 28 h 216"/>
                      <a:gd name="T102" fmla="*/ 144 w 254"/>
                      <a:gd name="T103" fmla="*/ 31 h 216"/>
                      <a:gd name="T104" fmla="*/ 163 w 254"/>
                      <a:gd name="T105" fmla="*/ 32 h 216"/>
                      <a:gd name="T106" fmla="*/ 173 w 254"/>
                      <a:gd name="T107" fmla="*/ 37 h 216"/>
                      <a:gd name="T108" fmla="*/ 190 w 254"/>
                      <a:gd name="T109" fmla="*/ 45 h 216"/>
                      <a:gd name="T110" fmla="*/ 195 w 254"/>
                      <a:gd name="T111" fmla="*/ 52 h 216"/>
                      <a:gd name="T112" fmla="*/ 212 w 254"/>
                      <a:gd name="T113" fmla="*/ 64 h 216"/>
                      <a:gd name="T114" fmla="*/ 224 w 254"/>
                      <a:gd name="T115" fmla="*/ 83 h 216"/>
                      <a:gd name="T116" fmla="*/ 228 w 254"/>
                      <a:gd name="T117" fmla="*/ 104 h 216"/>
                      <a:gd name="T118" fmla="*/ 235 w 254"/>
                      <a:gd name="T119" fmla="*/ 119 h 216"/>
                      <a:gd name="T120" fmla="*/ 230 w 254"/>
                      <a:gd name="T121"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 h="216">
                        <a:moveTo>
                          <a:pt x="248" y="103"/>
                        </a:moveTo>
                        <a:lnTo>
                          <a:pt x="248" y="103"/>
                        </a:lnTo>
                        <a:lnTo>
                          <a:pt x="248" y="101"/>
                        </a:lnTo>
                        <a:lnTo>
                          <a:pt x="248" y="101"/>
                        </a:lnTo>
                        <a:lnTo>
                          <a:pt x="249" y="93"/>
                        </a:lnTo>
                        <a:lnTo>
                          <a:pt x="249" y="93"/>
                        </a:lnTo>
                        <a:lnTo>
                          <a:pt x="248" y="87"/>
                        </a:lnTo>
                        <a:lnTo>
                          <a:pt x="244" y="80"/>
                        </a:lnTo>
                        <a:lnTo>
                          <a:pt x="241" y="74"/>
                        </a:lnTo>
                        <a:lnTo>
                          <a:pt x="236" y="69"/>
                        </a:lnTo>
                        <a:lnTo>
                          <a:pt x="236" y="69"/>
                        </a:lnTo>
                        <a:lnTo>
                          <a:pt x="232" y="64"/>
                        </a:lnTo>
                        <a:lnTo>
                          <a:pt x="232" y="64"/>
                        </a:lnTo>
                        <a:lnTo>
                          <a:pt x="230" y="58"/>
                        </a:lnTo>
                        <a:lnTo>
                          <a:pt x="227" y="52"/>
                        </a:lnTo>
                        <a:lnTo>
                          <a:pt x="220" y="47"/>
                        </a:lnTo>
                        <a:lnTo>
                          <a:pt x="212" y="45"/>
                        </a:lnTo>
                        <a:lnTo>
                          <a:pt x="212" y="45"/>
                        </a:lnTo>
                        <a:lnTo>
                          <a:pt x="212" y="45"/>
                        </a:lnTo>
                        <a:lnTo>
                          <a:pt x="212" y="45"/>
                        </a:lnTo>
                        <a:lnTo>
                          <a:pt x="211" y="42"/>
                        </a:lnTo>
                        <a:lnTo>
                          <a:pt x="208" y="37"/>
                        </a:lnTo>
                        <a:lnTo>
                          <a:pt x="208" y="37"/>
                        </a:lnTo>
                        <a:lnTo>
                          <a:pt x="208" y="36"/>
                        </a:lnTo>
                        <a:lnTo>
                          <a:pt x="208" y="36"/>
                        </a:lnTo>
                        <a:lnTo>
                          <a:pt x="201" y="29"/>
                        </a:lnTo>
                        <a:lnTo>
                          <a:pt x="196" y="28"/>
                        </a:lnTo>
                        <a:lnTo>
                          <a:pt x="192" y="26"/>
                        </a:lnTo>
                        <a:lnTo>
                          <a:pt x="192" y="26"/>
                        </a:lnTo>
                        <a:lnTo>
                          <a:pt x="188" y="26"/>
                        </a:lnTo>
                        <a:lnTo>
                          <a:pt x="188" y="26"/>
                        </a:lnTo>
                        <a:lnTo>
                          <a:pt x="184" y="21"/>
                        </a:lnTo>
                        <a:lnTo>
                          <a:pt x="182" y="20"/>
                        </a:lnTo>
                        <a:lnTo>
                          <a:pt x="177" y="18"/>
                        </a:lnTo>
                        <a:lnTo>
                          <a:pt x="177" y="18"/>
                        </a:lnTo>
                        <a:lnTo>
                          <a:pt x="176" y="16"/>
                        </a:lnTo>
                        <a:lnTo>
                          <a:pt x="176" y="16"/>
                        </a:lnTo>
                        <a:lnTo>
                          <a:pt x="168" y="15"/>
                        </a:lnTo>
                        <a:lnTo>
                          <a:pt x="161" y="13"/>
                        </a:lnTo>
                        <a:lnTo>
                          <a:pt x="157" y="15"/>
                        </a:lnTo>
                        <a:lnTo>
                          <a:pt x="157" y="15"/>
                        </a:lnTo>
                        <a:lnTo>
                          <a:pt x="155" y="12"/>
                        </a:lnTo>
                        <a:lnTo>
                          <a:pt x="153" y="8"/>
                        </a:lnTo>
                        <a:lnTo>
                          <a:pt x="153" y="8"/>
                        </a:lnTo>
                        <a:lnTo>
                          <a:pt x="147" y="5"/>
                        </a:lnTo>
                        <a:lnTo>
                          <a:pt x="141" y="4"/>
                        </a:lnTo>
                        <a:lnTo>
                          <a:pt x="133" y="5"/>
                        </a:lnTo>
                        <a:lnTo>
                          <a:pt x="126" y="8"/>
                        </a:lnTo>
                        <a:lnTo>
                          <a:pt x="126" y="8"/>
                        </a:lnTo>
                        <a:lnTo>
                          <a:pt x="123" y="5"/>
                        </a:lnTo>
                        <a:lnTo>
                          <a:pt x="123" y="5"/>
                        </a:lnTo>
                        <a:lnTo>
                          <a:pt x="117" y="2"/>
                        </a:lnTo>
                        <a:lnTo>
                          <a:pt x="109" y="0"/>
                        </a:lnTo>
                        <a:lnTo>
                          <a:pt x="109" y="0"/>
                        </a:lnTo>
                        <a:lnTo>
                          <a:pt x="102" y="2"/>
                        </a:lnTo>
                        <a:lnTo>
                          <a:pt x="97" y="4"/>
                        </a:lnTo>
                        <a:lnTo>
                          <a:pt x="93" y="7"/>
                        </a:lnTo>
                        <a:lnTo>
                          <a:pt x="93" y="7"/>
                        </a:lnTo>
                        <a:lnTo>
                          <a:pt x="88" y="8"/>
                        </a:lnTo>
                        <a:lnTo>
                          <a:pt x="80" y="10"/>
                        </a:lnTo>
                        <a:lnTo>
                          <a:pt x="80" y="10"/>
                        </a:lnTo>
                        <a:lnTo>
                          <a:pt x="69" y="12"/>
                        </a:lnTo>
                        <a:lnTo>
                          <a:pt x="62" y="13"/>
                        </a:lnTo>
                        <a:lnTo>
                          <a:pt x="58" y="18"/>
                        </a:lnTo>
                        <a:lnTo>
                          <a:pt x="58" y="18"/>
                        </a:lnTo>
                        <a:lnTo>
                          <a:pt x="54" y="21"/>
                        </a:lnTo>
                        <a:lnTo>
                          <a:pt x="54" y="21"/>
                        </a:lnTo>
                        <a:lnTo>
                          <a:pt x="46" y="28"/>
                        </a:lnTo>
                        <a:lnTo>
                          <a:pt x="35" y="32"/>
                        </a:lnTo>
                        <a:lnTo>
                          <a:pt x="35" y="32"/>
                        </a:lnTo>
                        <a:lnTo>
                          <a:pt x="29" y="36"/>
                        </a:lnTo>
                        <a:lnTo>
                          <a:pt x="24" y="40"/>
                        </a:lnTo>
                        <a:lnTo>
                          <a:pt x="19" y="48"/>
                        </a:lnTo>
                        <a:lnTo>
                          <a:pt x="19" y="60"/>
                        </a:lnTo>
                        <a:lnTo>
                          <a:pt x="19" y="60"/>
                        </a:lnTo>
                        <a:lnTo>
                          <a:pt x="18" y="63"/>
                        </a:lnTo>
                        <a:lnTo>
                          <a:pt x="10" y="72"/>
                        </a:lnTo>
                        <a:lnTo>
                          <a:pt x="10" y="72"/>
                        </a:lnTo>
                        <a:lnTo>
                          <a:pt x="5" y="79"/>
                        </a:lnTo>
                        <a:lnTo>
                          <a:pt x="3" y="82"/>
                        </a:lnTo>
                        <a:lnTo>
                          <a:pt x="3" y="90"/>
                        </a:lnTo>
                        <a:lnTo>
                          <a:pt x="3" y="90"/>
                        </a:lnTo>
                        <a:lnTo>
                          <a:pt x="3" y="93"/>
                        </a:lnTo>
                        <a:lnTo>
                          <a:pt x="3" y="93"/>
                        </a:lnTo>
                        <a:lnTo>
                          <a:pt x="2" y="101"/>
                        </a:lnTo>
                        <a:lnTo>
                          <a:pt x="2" y="101"/>
                        </a:lnTo>
                        <a:lnTo>
                          <a:pt x="2" y="109"/>
                        </a:lnTo>
                        <a:lnTo>
                          <a:pt x="2" y="109"/>
                        </a:lnTo>
                        <a:lnTo>
                          <a:pt x="0" y="114"/>
                        </a:lnTo>
                        <a:lnTo>
                          <a:pt x="0" y="119"/>
                        </a:lnTo>
                        <a:lnTo>
                          <a:pt x="3" y="128"/>
                        </a:lnTo>
                        <a:lnTo>
                          <a:pt x="8" y="139"/>
                        </a:lnTo>
                        <a:lnTo>
                          <a:pt x="10" y="143"/>
                        </a:lnTo>
                        <a:lnTo>
                          <a:pt x="13" y="144"/>
                        </a:lnTo>
                        <a:lnTo>
                          <a:pt x="13" y="144"/>
                        </a:lnTo>
                        <a:lnTo>
                          <a:pt x="19" y="147"/>
                        </a:lnTo>
                        <a:lnTo>
                          <a:pt x="19" y="147"/>
                        </a:lnTo>
                        <a:lnTo>
                          <a:pt x="21" y="154"/>
                        </a:lnTo>
                        <a:lnTo>
                          <a:pt x="24" y="159"/>
                        </a:lnTo>
                        <a:lnTo>
                          <a:pt x="29" y="162"/>
                        </a:lnTo>
                        <a:lnTo>
                          <a:pt x="35" y="162"/>
                        </a:lnTo>
                        <a:lnTo>
                          <a:pt x="35" y="162"/>
                        </a:lnTo>
                        <a:lnTo>
                          <a:pt x="43" y="162"/>
                        </a:lnTo>
                        <a:lnTo>
                          <a:pt x="43" y="162"/>
                        </a:lnTo>
                        <a:lnTo>
                          <a:pt x="45" y="160"/>
                        </a:lnTo>
                        <a:lnTo>
                          <a:pt x="45" y="160"/>
                        </a:lnTo>
                        <a:lnTo>
                          <a:pt x="51" y="162"/>
                        </a:lnTo>
                        <a:lnTo>
                          <a:pt x="54" y="165"/>
                        </a:lnTo>
                        <a:lnTo>
                          <a:pt x="61" y="170"/>
                        </a:lnTo>
                        <a:lnTo>
                          <a:pt x="61" y="170"/>
                        </a:lnTo>
                        <a:lnTo>
                          <a:pt x="67" y="175"/>
                        </a:lnTo>
                        <a:lnTo>
                          <a:pt x="70" y="176"/>
                        </a:lnTo>
                        <a:lnTo>
                          <a:pt x="75" y="178"/>
                        </a:lnTo>
                        <a:lnTo>
                          <a:pt x="75" y="178"/>
                        </a:lnTo>
                        <a:lnTo>
                          <a:pt x="81" y="176"/>
                        </a:lnTo>
                        <a:lnTo>
                          <a:pt x="86" y="173"/>
                        </a:lnTo>
                        <a:lnTo>
                          <a:pt x="86" y="173"/>
                        </a:lnTo>
                        <a:lnTo>
                          <a:pt x="89" y="170"/>
                        </a:lnTo>
                        <a:lnTo>
                          <a:pt x="89" y="170"/>
                        </a:lnTo>
                        <a:lnTo>
                          <a:pt x="91" y="170"/>
                        </a:lnTo>
                        <a:lnTo>
                          <a:pt x="91" y="170"/>
                        </a:lnTo>
                        <a:lnTo>
                          <a:pt x="93" y="171"/>
                        </a:lnTo>
                        <a:lnTo>
                          <a:pt x="94" y="173"/>
                        </a:lnTo>
                        <a:lnTo>
                          <a:pt x="94" y="173"/>
                        </a:lnTo>
                        <a:lnTo>
                          <a:pt x="97" y="176"/>
                        </a:lnTo>
                        <a:lnTo>
                          <a:pt x="102" y="178"/>
                        </a:lnTo>
                        <a:lnTo>
                          <a:pt x="110" y="179"/>
                        </a:lnTo>
                        <a:lnTo>
                          <a:pt x="118" y="178"/>
                        </a:lnTo>
                        <a:lnTo>
                          <a:pt x="125" y="173"/>
                        </a:lnTo>
                        <a:lnTo>
                          <a:pt x="125" y="173"/>
                        </a:lnTo>
                        <a:lnTo>
                          <a:pt x="128" y="173"/>
                        </a:lnTo>
                        <a:lnTo>
                          <a:pt x="136" y="171"/>
                        </a:lnTo>
                        <a:lnTo>
                          <a:pt x="136" y="173"/>
                        </a:lnTo>
                        <a:lnTo>
                          <a:pt x="136" y="173"/>
                        </a:lnTo>
                        <a:lnTo>
                          <a:pt x="134" y="179"/>
                        </a:lnTo>
                        <a:lnTo>
                          <a:pt x="137" y="186"/>
                        </a:lnTo>
                        <a:lnTo>
                          <a:pt x="137" y="186"/>
                        </a:lnTo>
                        <a:lnTo>
                          <a:pt x="141" y="189"/>
                        </a:lnTo>
                        <a:lnTo>
                          <a:pt x="144" y="190"/>
                        </a:lnTo>
                        <a:lnTo>
                          <a:pt x="147" y="190"/>
                        </a:lnTo>
                        <a:lnTo>
                          <a:pt x="147" y="190"/>
                        </a:lnTo>
                        <a:lnTo>
                          <a:pt x="153" y="189"/>
                        </a:lnTo>
                        <a:lnTo>
                          <a:pt x="153" y="189"/>
                        </a:lnTo>
                        <a:lnTo>
                          <a:pt x="157" y="197"/>
                        </a:lnTo>
                        <a:lnTo>
                          <a:pt x="157" y="197"/>
                        </a:lnTo>
                        <a:lnTo>
                          <a:pt x="160" y="200"/>
                        </a:lnTo>
                        <a:lnTo>
                          <a:pt x="165" y="205"/>
                        </a:lnTo>
                        <a:lnTo>
                          <a:pt x="171" y="208"/>
                        </a:lnTo>
                        <a:lnTo>
                          <a:pt x="171" y="208"/>
                        </a:lnTo>
                        <a:lnTo>
                          <a:pt x="176" y="213"/>
                        </a:lnTo>
                        <a:lnTo>
                          <a:pt x="176" y="213"/>
                        </a:lnTo>
                        <a:lnTo>
                          <a:pt x="182" y="216"/>
                        </a:lnTo>
                        <a:lnTo>
                          <a:pt x="185" y="216"/>
                        </a:lnTo>
                        <a:lnTo>
                          <a:pt x="185" y="216"/>
                        </a:lnTo>
                        <a:lnTo>
                          <a:pt x="185" y="216"/>
                        </a:lnTo>
                        <a:lnTo>
                          <a:pt x="192" y="214"/>
                        </a:lnTo>
                        <a:lnTo>
                          <a:pt x="196" y="211"/>
                        </a:lnTo>
                        <a:lnTo>
                          <a:pt x="203" y="203"/>
                        </a:lnTo>
                        <a:lnTo>
                          <a:pt x="203" y="203"/>
                        </a:lnTo>
                        <a:lnTo>
                          <a:pt x="208" y="197"/>
                        </a:lnTo>
                        <a:lnTo>
                          <a:pt x="208" y="197"/>
                        </a:lnTo>
                        <a:lnTo>
                          <a:pt x="211" y="194"/>
                        </a:lnTo>
                        <a:lnTo>
                          <a:pt x="216" y="192"/>
                        </a:lnTo>
                        <a:lnTo>
                          <a:pt x="225" y="190"/>
                        </a:lnTo>
                        <a:lnTo>
                          <a:pt x="225" y="190"/>
                        </a:lnTo>
                        <a:lnTo>
                          <a:pt x="233" y="189"/>
                        </a:lnTo>
                        <a:lnTo>
                          <a:pt x="238" y="184"/>
                        </a:lnTo>
                        <a:lnTo>
                          <a:pt x="238" y="184"/>
                        </a:lnTo>
                        <a:lnTo>
                          <a:pt x="241" y="181"/>
                        </a:lnTo>
                        <a:lnTo>
                          <a:pt x="241" y="176"/>
                        </a:lnTo>
                        <a:lnTo>
                          <a:pt x="241" y="170"/>
                        </a:lnTo>
                        <a:lnTo>
                          <a:pt x="241" y="170"/>
                        </a:lnTo>
                        <a:lnTo>
                          <a:pt x="241" y="168"/>
                        </a:lnTo>
                        <a:lnTo>
                          <a:pt x="241" y="168"/>
                        </a:lnTo>
                        <a:lnTo>
                          <a:pt x="241" y="162"/>
                        </a:lnTo>
                        <a:lnTo>
                          <a:pt x="243" y="159"/>
                        </a:lnTo>
                        <a:lnTo>
                          <a:pt x="243" y="159"/>
                        </a:lnTo>
                        <a:lnTo>
                          <a:pt x="246" y="154"/>
                        </a:lnTo>
                        <a:lnTo>
                          <a:pt x="249" y="149"/>
                        </a:lnTo>
                        <a:lnTo>
                          <a:pt x="251" y="141"/>
                        </a:lnTo>
                        <a:lnTo>
                          <a:pt x="249" y="138"/>
                        </a:lnTo>
                        <a:lnTo>
                          <a:pt x="248" y="135"/>
                        </a:lnTo>
                        <a:lnTo>
                          <a:pt x="248" y="135"/>
                        </a:lnTo>
                        <a:lnTo>
                          <a:pt x="249" y="131"/>
                        </a:lnTo>
                        <a:lnTo>
                          <a:pt x="249" y="131"/>
                        </a:lnTo>
                        <a:lnTo>
                          <a:pt x="254" y="125"/>
                        </a:lnTo>
                        <a:lnTo>
                          <a:pt x="254" y="117"/>
                        </a:lnTo>
                        <a:lnTo>
                          <a:pt x="252" y="109"/>
                        </a:lnTo>
                        <a:lnTo>
                          <a:pt x="248" y="103"/>
                        </a:lnTo>
                        <a:lnTo>
                          <a:pt x="248" y="103"/>
                        </a:lnTo>
                        <a:close/>
                        <a:moveTo>
                          <a:pt x="230" y="143"/>
                        </a:moveTo>
                        <a:lnTo>
                          <a:pt x="230" y="143"/>
                        </a:lnTo>
                        <a:lnTo>
                          <a:pt x="228" y="146"/>
                        </a:lnTo>
                        <a:lnTo>
                          <a:pt x="228" y="146"/>
                        </a:lnTo>
                        <a:lnTo>
                          <a:pt x="224" y="152"/>
                        </a:lnTo>
                        <a:lnTo>
                          <a:pt x="222" y="157"/>
                        </a:lnTo>
                        <a:lnTo>
                          <a:pt x="222" y="168"/>
                        </a:lnTo>
                        <a:lnTo>
                          <a:pt x="222" y="168"/>
                        </a:lnTo>
                        <a:lnTo>
                          <a:pt x="222" y="171"/>
                        </a:lnTo>
                        <a:lnTo>
                          <a:pt x="222" y="171"/>
                        </a:lnTo>
                        <a:lnTo>
                          <a:pt x="214" y="173"/>
                        </a:lnTo>
                        <a:lnTo>
                          <a:pt x="206" y="175"/>
                        </a:lnTo>
                        <a:lnTo>
                          <a:pt x="200" y="179"/>
                        </a:lnTo>
                        <a:lnTo>
                          <a:pt x="193" y="184"/>
                        </a:lnTo>
                        <a:lnTo>
                          <a:pt x="193" y="184"/>
                        </a:lnTo>
                        <a:lnTo>
                          <a:pt x="187" y="192"/>
                        </a:lnTo>
                        <a:lnTo>
                          <a:pt x="187" y="192"/>
                        </a:lnTo>
                        <a:lnTo>
                          <a:pt x="185" y="195"/>
                        </a:lnTo>
                        <a:lnTo>
                          <a:pt x="185" y="195"/>
                        </a:lnTo>
                        <a:lnTo>
                          <a:pt x="181" y="192"/>
                        </a:lnTo>
                        <a:lnTo>
                          <a:pt x="181" y="192"/>
                        </a:lnTo>
                        <a:lnTo>
                          <a:pt x="176" y="189"/>
                        </a:lnTo>
                        <a:lnTo>
                          <a:pt x="173" y="186"/>
                        </a:lnTo>
                        <a:lnTo>
                          <a:pt x="173" y="186"/>
                        </a:lnTo>
                        <a:lnTo>
                          <a:pt x="169" y="179"/>
                        </a:lnTo>
                        <a:lnTo>
                          <a:pt x="169" y="179"/>
                        </a:lnTo>
                        <a:lnTo>
                          <a:pt x="165" y="173"/>
                        </a:lnTo>
                        <a:lnTo>
                          <a:pt x="161" y="171"/>
                        </a:lnTo>
                        <a:lnTo>
                          <a:pt x="157" y="170"/>
                        </a:lnTo>
                        <a:lnTo>
                          <a:pt x="157" y="170"/>
                        </a:lnTo>
                        <a:lnTo>
                          <a:pt x="158" y="163"/>
                        </a:lnTo>
                        <a:lnTo>
                          <a:pt x="155" y="159"/>
                        </a:lnTo>
                        <a:lnTo>
                          <a:pt x="155" y="159"/>
                        </a:lnTo>
                        <a:lnTo>
                          <a:pt x="152" y="155"/>
                        </a:lnTo>
                        <a:lnTo>
                          <a:pt x="149" y="154"/>
                        </a:lnTo>
                        <a:lnTo>
                          <a:pt x="144" y="152"/>
                        </a:lnTo>
                        <a:lnTo>
                          <a:pt x="144" y="152"/>
                        </a:lnTo>
                        <a:lnTo>
                          <a:pt x="144" y="152"/>
                        </a:lnTo>
                        <a:lnTo>
                          <a:pt x="141" y="152"/>
                        </a:lnTo>
                        <a:lnTo>
                          <a:pt x="137" y="152"/>
                        </a:lnTo>
                        <a:lnTo>
                          <a:pt x="137" y="152"/>
                        </a:lnTo>
                        <a:lnTo>
                          <a:pt x="123" y="154"/>
                        </a:lnTo>
                        <a:lnTo>
                          <a:pt x="117" y="155"/>
                        </a:lnTo>
                        <a:lnTo>
                          <a:pt x="110" y="160"/>
                        </a:lnTo>
                        <a:lnTo>
                          <a:pt x="110" y="160"/>
                        </a:lnTo>
                        <a:lnTo>
                          <a:pt x="109" y="160"/>
                        </a:lnTo>
                        <a:lnTo>
                          <a:pt x="109" y="160"/>
                        </a:lnTo>
                        <a:lnTo>
                          <a:pt x="107" y="159"/>
                        </a:lnTo>
                        <a:lnTo>
                          <a:pt x="107" y="159"/>
                        </a:lnTo>
                        <a:lnTo>
                          <a:pt x="101" y="154"/>
                        </a:lnTo>
                        <a:lnTo>
                          <a:pt x="96" y="151"/>
                        </a:lnTo>
                        <a:lnTo>
                          <a:pt x="91" y="151"/>
                        </a:lnTo>
                        <a:lnTo>
                          <a:pt x="91" y="151"/>
                        </a:lnTo>
                        <a:lnTo>
                          <a:pt x="86" y="151"/>
                        </a:lnTo>
                        <a:lnTo>
                          <a:pt x="80" y="154"/>
                        </a:lnTo>
                        <a:lnTo>
                          <a:pt x="80" y="154"/>
                        </a:lnTo>
                        <a:lnTo>
                          <a:pt x="75" y="157"/>
                        </a:lnTo>
                        <a:lnTo>
                          <a:pt x="75" y="157"/>
                        </a:lnTo>
                        <a:lnTo>
                          <a:pt x="75" y="157"/>
                        </a:lnTo>
                        <a:lnTo>
                          <a:pt x="75" y="157"/>
                        </a:lnTo>
                        <a:lnTo>
                          <a:pt x="73" y="155"/>
                        </a:lnTo>
                        <a:lnTo>
                          <a:pt x="73" y="155"/>
                        </a:lnTo>
                        <a:lnTo>
                          <a:pt x="67" y="151"/>
                        </a:lnTo>
                        <a:lnTo>
                          <a:pt x="59" y="146"/>
                        </a:lnTo>
                        <a:lnTo>
                          <a:pt x="51" y="143"/>
                        </a:lnTo>
                        <a:lnTo>
                          <a:pt x="45" y="141"/>
                        </a:lnTo>
                        <a:lnTo>
                          <a:pt x="45" y="141"/>
                        </a:lnTo>
                        <a:lnTo>
                          <a:pt x="45" y="141"/>
                        </a:lnTo>
                        <a:lnTo>
                          <a:pt x="45" y="141"/>
                        </a:lnTo>
                        <a:lnTo>
                          <a:pt x="40" y="143"/>
                        </a:lnTo>
                        <a:lnTo>
                          <a:pt x="40" y="143"/>
                        </a:lnTo>
                        <a:lnTo>
                          <a:pt x="38" y="143"/>
                        </a:lnTo>
                        <a:lnTo>
                          <a:pt x="38" y="143"/>
                        </a:lnTo>
                        <a:lnTo>
                          <a:pt x="35" y="138"/>
                        </a:lnTo>
                        <a:lnTo>
                          <a:pt x="32" y="133"/>
                        </a:lnTo>
                        <a:lnTo>
                          <a:pt x="22" y="128"/>
                        </a:lnTo>
                        <a:lnTo>
                          <a:pt x="22" y="128"/>
                        </a:lnTo>
                        <a:lnTo>
                          <a:pt x="21" y="120"/>
                        </a:lnTo>
                        <a:lnTo>
                          <a:pt x="19" y="114"/>
                        </a:lnTo>
                        <a:lnTo>
                          <a:pt x="19" y="114"/>
                        </a:lnTo>
                        <a:lnTo>
                          <a:pt x="21" y="107"/>
                        </a:lnTo>
                        <a:lnTo>
                          <a:pt x="21" y="103"/>
                        </a:lnTo>
                        <a:lnTo>
                          <a:pt x="21" y="103"/>
                        </a:lnTo>
                        <a:lnTo>
                          <a:pt x="22" y="96"/>
                        </a:lnTo>
                        <a:lnTo>
                          <a:pt x="22" y="96"/>
                        </a:lnTo>
                        <a:lnTo>
                          <a:pt x="22" y="91"/>
                        </a:lnTo>
                        <a:lnTo>
                          <a:pt x="22" y="88"/>
                        </a:lnTo>
                        <a:lnTo>
                          <a:pt x="22" y="88"/>
                        </a:lnTo>
                        <a:lnTo>
                          <a:pt x="22" y="87"/>
                        </a:lnTo>
                        <a:lnTo>
                          <a:pt x="22" y="87"/>
                        </a:lnTo>
                        <a:lnTo>
                          <a:pt x="22" y="85"/>
                        </a:lnTo>
                        <a:lnTo>
                          <a:pt x="22" y="85"/>
                        </a:lnTo>
                        <a:lnTo>
                          <a:pt x="30" y="77"/>
                        </a:lnTo>
                        <a:lnTo>
                          <a:pt x="34" y="71"/>
                        </a:lnTo>
                        <a:lnTo>
                          <a:pt x="37" y="64"/>
                        </a:lnTo>
                        <a:lnTo>
                          <a:pt x="37" y="58"/>
                        </a:lnTo>
                        <a:lnTo>
                          <a:pt x="37" y="58"/>
                        </a:lnTo>
                        <a:lnTo>
                          <a:pt x="38" y="53"/>
                        </a:lnTo>
                        <a:lnTo>
                          <a:pt x="42" y="52"/>
                        </a:lnTo>
                        <a:lnTo>
                          <a:pt x="42" y="52"/>
                        </a:lnTo>
                        <a:lnTo>
                          <a:pt x="54" y="45"/>
                        </a:lnTo>
                        <a:lnTo>
                          <a:pt x="64" y="39"/>
                        </a:lnTo>
                        <a:lnTo>
                          <a:pt x="69" y="34"/>
                        </a:lnTo>
                        <a:lnTo>
                          <a:pt x="72" y="31"/>
                        </a:lnTo>
                        <a:lnTo>
                          <a:pt x="72" y="31"/>
                        </a:lnTo>
                        <a:lnTo>
                          <a:pt x="80" y="29"/>
                        </a:lnTo>
                        <a:lnTo>
                          <a:pt x="80" y="29"/>
                        </a:lnTo>
                        <a:lnTo>
                          <a:pt x="89" y="28"/>
                        </a:lnTo>
                        <a:lnTo>
                          <a:pt x="99" y="24"/>
                        </a:lnTo>
                        <a:lnTo>
                          <a:pt x="105" y="20"/>
                        </a:lnTo>
                        <a:lnTo>
                          <a:pt x="105" y="20"/>
                        </a:lnTo>
                        <a:lnTo>
                          <a:pt x="110" y="20"/>
                        </a:lnTo>
                        <a:lnTo>
                          <a:pt x="110" y="20"/>
                        </a:lnTo>
                        <a:lnTo>
                          <a:pt x="118" y="24"/>
                        </a:lnTo>
                        <a:lnTo>
                          <a:pt x="123" y="26"/>
                        </a:lnTo>
                        <a:lnTo>
                          <a:pt x="128" y="28"/>
                        </a:lnTo>
                        <a:lnTo>
                          <a:pt x="128" y="28"/>
                        </a:lnTo>
                        <a:lnTo>
                          <a:pt x="134" y="26"/>
                        </a:lnTo>
                        <a:lnTo>
                          <a:pt x="139" y="23"/>
                        </a:lnTo>
                        <a:lnTo>
                          <a:pt x="139" y="23"/>
                        </a:lnTo>
                        <a:lnTo>
                          <a:pt x="141" y="26"/>
                        </a:lnTo>
                        <a:lnTo>
                          <a:pt x="144" y="31"/>
                        </a:lnTo>
                        <a:lnTo>
                          <a:pt x="147" y="34"/>
                        </a:lnTo>
                        <a:lnTo>
                          <a:pt x="153" y="36"/>
                        </a:lnTo>
                        <a:lnTo>
                          <a:pt x="153" y="36"/>
                        </a:lnTo>
                        <a:lnTo>
                          <a:pt x="161" y="34"/>
                        </a:lnTo>
                        <a:lnTo>
                          <a:pt x="161" y="34"/>
                        </a:lnTo>
                        <a:lnTo>
                          <a:pt x="163" y="32"/>
                        </a:lnTo>
                        <a:lnTo>
                          <a:pt x="163" y="32"/>
                        </a:lnTo>
                        <a:lnTo>
                          <a:pt x="168" y="34"/>
                        </a:lnTo>
                        <a:lnTo>
                          <a:pt x="168" y="34"/>
                        </a:lnTo>
                        <a:lnTo>
                          <a:pt x="171" y="36"/>
                        </a:lnTo>
                        <a:lnTo>
                          <a:pt x="171" y="36"/>
                        </a:lnTo>
                        <a:lnTo>
                          <a:pt x="173" y="37"/>
                        </a:lnTo>
                        <a:lnTo>
                          <a:pt x="173" y="37"/>
                        </a:lnTo>
                        <a:lnTo>
                          <a:pt x="177" y="44"/>
                        </a:lnTo>
                        <a:lnTo>
                          <a:pt x="182" y="45"/>
                        </a:lnTo>
                        <a:lnTo>
                          <a:pt x="187" y="47"/>
                        </a:lnTo>
                        <a:lnTo>
                          <a:pt x="187" y="47"/>
                        </a:lnTo>
                        <a:lnTo>
                          <a:pt x="190" y="45"/>
                        </a:lnTo>
                        <a:lnTo>
                          <a:pt x="190" y="45"/>
                        </a:lnTo>
                        <a:lnTo>
                          <a:pt x="192" y="47"/>
                        </a:lnTo>
                        <a:lnTo>
                          <a:pt x="192" y="47"/>
                        </a:lnTo>
                        <a:lnTo>
                          <a:pt x="195" y="50"/>
                        </a:lnTo>
                        <a:lnTo>
                          <a:pt x="195" y="50"/>
                        </a:lnTo>
                        <a:lnTo>
                          <a:pt x="195" y="52"/>
                        </a:lnTo>
                        <a:lnTo>
                          <a:pt x="195" y="52"/>
                        </a:lnTo>
                        <a:lnTo>
                          <a:pt x="196" y="56"/>
                        </a:lnTo>
                        <a:lnTo>
                          <a:pt x="200" y="60"/>
                        </a:lnTo>
                        <a:lnTo>
                          <a:pt x="204" y="63"/>
                        </a:lnTo>
                        <a:lnTo>
                          <a:pt x="212" y="64"/>
                        </a:lnTo>
                        <a:lnTo>
                          <a:pt x="212" y="64"/>
                        </a:lnTo>
                        <a:lnTo>
                          <a:pt x="212" y="66"/>
                        </a:lnTo>
                        <a:lnTo>
                          <a:pt x="212" y="66"/>
                        </a:lnTo>
                        <a:lnTo>
                          <a:pt x="214" y="71"/>
                        </a:lnTo>
                        <a:lnTo>
                          <a:pt x="217" y="75"/>
                        </a:lnTo>
                        <a:lnTo>
                          <a:pt x="224" y="83"/>
                        </a:lnTo>
                        <a:lnTo>
                          <a:pt x="224" y="83"/>
                        </a:lnTo>
                        <a:lnTo>
                          <a:pt x="227" y="88"/>
                        </a:lnTo>
                        <a:lnTo>
                          <a:pt x="230" y="95"/>
                        </a:lnTo>
                        <a:lnTo>
                          <a:pt x="230" y="95"/>
                        </a:lnTo>
                        <a:lnTo>
                          <a:pt x="230" y="96"/>
                        </a:lnTo>
                        <a:lnTo>
                          <a:pt x="230" y="96"/>
                        </a:lnTo>
                        <a:lnTo>
                          <a:pt x="228" y="104"/>
                        </a:lnTo>
                        <a:lnTo>
                          <a:pt x="230" y="111"/>
                        </a:lnTo>
                        <a:lnTo>
                          <a:pt x="233" y="115"/>
                        </a:lnTo>
                        <a:lnTo>
                          <a:pt x="233" y="115"/>
                        </a:lnTo>
                        <a:lnTo>
                          <a:pt x="235" y="119"/>
                        </a:lnTo>
                        <a:lnTo>
                          <a:pt x="235" y="119"/>
                        </a:lnTo>
                        <a:lnTo>
                          <a:pt x="235" y="119"/>
                        </a:lnTo>
                        <a:lnTo>
                          <a:pt x="235" y="119"/>
                        </a:lnTo>
                        <a:lnTo>
                          <a:pt x="230" y="127"/>
                        </a:lnTo>
                        <a:lnTo>
                          <a:pt x="228" y="133"/>
                        </a:lnTo>
                        <a:lnTo>
                          <a:pt x="228" y="138"/>
                        </a:lnTo>
                        <a:lnTo>
                          <a:pt x="230" y="143"/>
                        </a:lnTo>
                        <a:lnTo>
                          <a:pt x="230" y="14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0" name="Freeform 235"/>
                  <p:cNvSpPr>
                    <a:spLocks noEditPoints="1"/>
                  </p:cNvSpPr>
                  <p:nvPr/>
                </p:nvSpPr>
                <p:spPr bwMode="auto">
                  <a:xfrm>
                    <a:off x="7789863" y="4140200"/>
                    <a:ext cx="315913" cy="371475"/>
                  </a:xfrm>
                  <a:custGeom>
                    <a:avLst/>
                    <a:gdLst>
                      <a:gd name="T0" fmla="*/ 381 w 397"/>
                      <a:gd name="T1" fmla="*/ 85 h 468"/>
                      <a:gd name="T2" fmla="*/ 340 w 397"/>
                      <a:gd name="T3" fmla="*/ 39 h 468"/>
                      <a:gd name="T4" fmla="*/ 260 w 397"/>
                      <a:gd name="T5" fmla="*/ 5 h 468"/>
                      <a:gd name="T6" fmla="*/ 220 w 397"/>
                      <a:gd name="T7" fmla="*/ 0 h 468"/>
                      <a:gd name="T8" fmla="*/ 126 w 397"/>
                      <a:gd name="T9" fmla="*/ 18 h 468"/>
                      <a:gd name="T10" fmla="*/ 71 w 397"/>
                      <a:gd name="T11" fmla="*/ 58 h 468"/>
                      <a:gd name="T12" fmla="*/ 47 w 397"/>
                      <a:gd name="T13" fmla="*/ 106 h 468"/>
                      <a:gd name="T14" fmla="*/ 36 w 397"/>
                      <a:gd name="T15" fmla="*/ 160 h 468"/>
                      <a:gd name="T16" fmla="*/ 12 w 397"/>
                      <a:gd name="T17" fmla="*/ 221 h 468"/>
                      <a:gd name="T18" fmla="*/ 1 w 397"/>
                      <a:gd name="T19" fmla="*/ 238 h 468"/>
                      <a:gd name="T20" fmla="*/ 1 w 397"/>
                      <a:gd name="T21" fmla="*/ 253 h 468"/>
                      <a:gd name="T22" fmla="*/ 22 w 397"/>
                      <a:gd name="T23" fmla="*/ 267 h 468"/>
                      <a:gd name="T24" fmla="*/ 28 w 397"/>
                      <a:gd name="T25" fmla="*/ 272 h 468"/>
                      <a:gd name="T26" fmla="*/ 27 w 397"/>
                      <a:gd name="T27" fmla="*/ 289 h 468"/>
                      <a:gd name="T28" fmla="*/ 35 w 397"/>
                      <a:gd name="T29" fmla="*/ 301 h 468"/>
                      <a:gd name="T30" fmla="*/ 41 w 397"/>
                      <a:gd name="T31" fmla="*/ 323 h 468"/>
                      <a:gd name="T32" fmla="*/ 43 w 397"/>
                      <a:gd name="T33" fmla="*/ 350 h 468"/>
                      <a:gd name="T34" fmla="*/ 68 w 397"/>
                      <a:gd name="T35" fmla="*/ 377 h 468"/>
                      <a:gd name="T36" fmla="*/ 99 w 397"/>
                      <a:gd name="T37" fmla="*/ 380 h 468"/>
                      <a:gd name="T38" fmla="*/ 121 w 397"/>
                      <a:gd name="T39" fmla="*/ 380 h 468"/>
                      <a:gd name="T40" fmla="*/ 132 w 397"/>
                      <a:gd name="T41" fmla="*/ 392 h 468"/>
                      <a:gd name="T42" fmla="*/ 145 w 397"/>
                      <a:gd name="T43" fmla="*/ 428 h 468"/>
                      <a:gd name="T44" fmla="*/ 150 w 397"/>
                      <a:gd name="T45" fmla="*/ 462 h 468"/>
                      <a:gd name="T46" fmla="*/ 158 w 397"/>
                      <a:gd name="T47" fmla="*/ 468 h 468"/>
                      <a:gd name="T48" fmla="*/ 325 w 397"/>
                      <a:gd name="T49" fmla="*/ 419 h 468"/>
                      <a:gd name="T50" fmla="*/ 329 w 397"/>
                      <a:gd name="T51" fmla="*/ 409 h 468"/>
                      <a:gd name="T52" fmla="*/ 330 w 397"/>
                      <a:gd name="T53" fmla="*/ 350 h 468"/>
                      <a:gd name="T54" fmla="*/ 353 w 397"/>
                      <a:gd name="T55" fmla="*/ 283 h 468"/>
                      <a:gd name="T56" fmla="*/ 386 w 397"/>
                      <a:gd name="T57" fmla="*/ 222 h 468"/>
                      <a:gd name="T58" fmla="*/ 397 w 397"/>
                      <a:gd name="T59" fmla="*/ 165 h 468"/>
                      <a:gd name="T60" fmla="*/ 353 w 397"/>
                      <a:gd name="T61" fmla="*/ 245 h 468"/>
                      <a:gd name="T62" fmla="*/ 329 w 397"/>
                      <a:gd name="T63" fmla="*/ 291 h 468"/>
                      <a:gd name="T64" fmla="*/ 309 w 397"/>
                      <a:gd name="T65" fmla="*/ 358 h 468"/>
                      <a:gd name="T66" fmla="*/ 164 w 397"/>
                      <a:gd name="T67" fmla="*/ 446 h 468"/>
                      <a:gd name="T68" fmla="*/ 159 w 397"/>
                      <a:gd name="T69" fmla="*/ 398 h 468"/>
                      <a:gd name="T70" fmla="*/ 139 w 397"/>
                      <a:gd name="T71" fmla="*/ 371 h 468"/>
                      <a:gd name="T72" fmla="*/ 121 w 397"/>
                      <a:gd name="T73" fmla="*/ 360 h 468"/>
                      <a:gd name="T74" fmla="*/ 97 w 397"/>
                      <a:gd name="T75" fmla="*/ 361 h 468"/>
                      <a:gd name="T76" fmla="*/ 76 w 397"/>
                      <a:gd name="T77" fmla="*/ 361 h 468"/>
                      <a:gd name="T78" fmla="*/ 62 w 397"/>
                      <a:gd name="T79" fmla="*/ 345 h 468"/>
                      <a:gd name="T80" fmla="*/ 60 w 397"/>
                      <a:gd name="T81" fmla="*/ 320 h 468"/>
                      <a:gd name="T82" fmla="*/ 52 w 397"/>
                      <a:gd name="T83" fmla="*/ 307 h 468"/>
                      <a:gd name="T84" fmla="*/ 55 w 397"/>
                      <a:gd name="T85" fmla="*/ 301 h 468"/>
                      <a:gd name="T86" fmla="*/ 54 w 397"/>
                      <a:gd name="T87" fmla="*/ 289 h 468"/>
                      <a:gd name="T88" fmla="*/ 46 w 397"/>
                      <a:gd name="T89" fmla="*/ 285 h 468"/>
                      <a:gd name="T90" fmla="*/ 49 w 397"/>
                      <a:gd name="T91" fmla="*/ 270 h 468"/>
                      <a:gd name="T92" fmla="*/ 49 w 397"/>
                      <a:gd name="T93" fmla="*/ 253 h 468"/>
                      <a:gd name="T94" fmla="*/ 32 w 397"/>
                      <a:gd name="T95" fmla="*/ 248 h 468"/>
                      <a:gd name="T96" fmla="*/ 19 w 397"/>
                      <a:gd name="T97" fmla="*/ 246 h 468"/>
                      <a:gd name="T98" fmla="*/ 25 w 397"/>
                      <a:gd name="T99" fmla="*/ 235 h 468"/>
                      <a:gd name="T100" fmla="*/ 52 w 397"/>
                      <a:gd name="T101" fmla="*/ 179 h 468"/>
                      <a:gd name="T102" fmla="*/ 62 w 397"/>
                      <a:gd name="T103" fmla="*/ 122 h 468"/>
                      <a:gd name="T104" fmla="*/ 94 w 397"/>
                      <a:gd name="T105" fmla="*/ 64 h 468"/>
                      <a:gd name="T106" fmla="*/ 143 w 397"/>
                      <a:gd name="T107" fmla="*/ 32 h 468"/>
                      <a:gd name="T108" fmla="*/ 220 w 397"/>
                      <a:gd name="T109" fmla="*/ 19 h 468"/>
                      <a:gd name="T110" fmla="*/ 255 w 397"/>
                      <a:gd name="T111" fmla="*/ 24 h 468"/>
                      <a:gd name="T112" fmla="*/ 325 w 397"/>
                      <a:gd name="T113" fmla="*/ 53 h 468"/>
                      <a:gd name="T114" fmla="*/ 364 w 397"/>
                      <a:gd name="T115" fmla="*/ 93 h 468"/>
                      <a:gd name="T116" fmla="*/ 378 w 397"/>
                      <a:gd name="T117" fmla="*/ 163 h 468"/>
                      <a:gd name="T118" fmla="*/ 369 w 397"/>
                      <a:gd name="T119" fmla="*/ 21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 h="468">
                        <a:moveTo>
                          <a:pt x="391" y="117"/>
                        </a:moveTo>
                        <a:lnTo>
                          <a:pt x="391" y="117"/>
                        </a:lnTo>
                        <a:lnTo>
                          <a:pt x="388" y="101"/>
                        </a:lnTo>
                        <a:lnTo>
                          <a:pt x="381" y="85"/>
                        </a:lnTo>
                        <a:lnTo>
                          <a:pt x="373" y="71"/>
                        </a:lnTo>
                        <a:lnTo>
                          <a:pt x="364" y="59"/>
                        </a:lnTo>
                        <a:lnTo>
                          <a:pt x="353" y="48"/>
                        </a:lnTo>
                        <a:lnTo>
                          <a:pt x="340" y="39"/>
                        </a:lnTo>
                        <a:lnTo>
                          <a:pt x="325" y="31"/>
                        </a:lnTo>
                        <a:lnTo>
                          <a:pt x="313" y="23"/>
                        </a:lnTo>
                        <a:lnTo>
                          <a:pt x="285" y="13"/>
                        </a:lnTo>
                        <a:lnTo>
                          <a:pt x="260" y="5"/>
                        </a:lnTo>
                        <a:lnTo>
                          <a:pt x="239" y="2"/>
                        </a:lnTo>
                        <a:lnTo>
                          <a:pt x="226" y="0"/>
                        </a:lnTo>
                        <a:lnTo>
                          <a:pt x="220" y="0"/>
                        </a:lnTo>
                        <a:lnTo>
                          <a:pt x="220" y="0"/>
                        </a:lnTo>
                        <a:lnTo>
                          <a:pt x="191" y="2"/>
                        </a:lnTo>
                        <a:lnTo>
                          <a:pt x="167" y="5"/>
                        </a:lnTo>
                        <a:lnTo>
                          <a:pt x="145" y="11"/>
                        </a:lnTo>
                        <a:lnTo>
                          <a:pt x="126" y="18"/>
                        </a:lnTo>
                        <a:lnTo>
                          <a:pt x="110" y="26"/>
                        </a:lnTo>
                        <a:lnTo>
                          <a:pt x="95" y="37"/>
                        </a:lnTo>
                        <a:lnTo>
                          <a:pt x="83" y="47"/>
                        </a:lnTo>
                        <a:lnTo>
                          <a:pt x="71" y="58"/>
                        </a:lnTo>
                        <a:lnTo>
                          <a:pt x="63" y="71"/>
                        </a:lnTo>
                        <a:lnTo>
                          <a:pt x="57" y="82"/>
                        </a:lnTo>
                        <a:lnTo>
                          <a:pt x="51" y="93"/>
                        </a:lnTo>
                        <a:lnTo>
                          <a:pt x="47" y="106"/>
                        </a:lnTo>
                        <a:lnTo>
                          <a:pt x="43" y="125"/>
                        </a:lnTo>
                        <a:lnTo>
                          <a:pt x="40" y="141"/>
                        </a:lnTo>
                        <a:lnTo>
                          <a:pt x="40" y="141"/>
                        </a:lnTo>
                        <a:lnTo>
                          <a:pt x="36" y="160"/>
                        </a:lnTo>
                        <a:lnTo>
                          <a:pt x="32" y="184"/>
                        </a:lnTo>
                        <a:lnTo>
                          <a:pt x="22" y="205"/>
                        </a:lnTo>
                        <a:lnTo>
                          <a:pt x="17" y="214"/>
                        </a:lnTo>
                        <a:lnTo>
                          <a:pt x="12" y="221"/>
                        </a:lnTo>
                        <a:lnTo>
                          <a:pt x="12" y="221"/>
                        </a:lnTo>
                        <a:lnTo>
                          <a:pt x="8" y="225"/>
                        </a:lnTo>
                        <a:lnTo>
                          <a:pt x="3" y="233"/>
                        </a:lnTo>
                        <a:lnTo>
                          <a:pt x="1" y="238"/>
                        </a:lnTo>
                        <a:lnTo>
                          <a:pt x="0" y="243"/>
                        </a:lnTo>
                        <a:lnTo>
                          <a:pt x="0" y="248"/>
                        </a:lnTo>
                        <a:lnTo>
                          <a:pt x="1" y="253"/>
                        </a:lnTo>
                        <a:lnTo>
                          <a:pt x="1" y="253"/>
                        </a:lnTo>
                        <a:lnTo>
                          <a:pt x="3" y="257"/>
                        </a:lnTo>
                        <a:lnTo>
                          <a:pt x="6" y="261"/>
                        </a:lnTo>
                        <a:lnTo>
                          <a:pt x="14" y="265"/>
                        </a:lnTo>
                        <a:lnTo>
                          <a:pt x="22" y="267"/>
                        </a:lnTo>
                        <a:lnTo>
                          <a:pt x="30" y="267"/>
                        </a:lnTo>
                        <a:lnTo>
                          <a:pt x="30" y="267"/>
                        </a:lnTo>
                        <a:lnTo>
                          <a:pt x="28" y="272"/>
                        </a:lnTo>
                        <a:lnTo>
                          <a:pt x="28" y="272"/>
                        </a:lnTo>
                        <a:lnTo>
                          <a:pt x="28" y="278"/>
                        </a:lnTo>
                        <a:lnTo>
                          <a:pt x="27" y="285"/>
                        </a:lnTo>
                        <a:lnTo>
                          <a:pt x="27" y="285"/>
                        </a:lnTo>
                        <a:lnTo>
                          <a:pt x="27" y="289"/>
                        </a:lnTo>
                        <a:lnTo>
                          <a:pt x="28" y="293"/>
                        </a:lnTo>
                        <a:lnTo>
                          <a:pt x="32" y="297"/>
                        </a:lnTo>
                        <a:lnTo>
                          <a:pt x="35" y="301"/>
                        </a:lnTo>
                        <a:lnTo>
                          <a:pt x="35" y="301"/>
                        </a:lnTo>
                        <a:lnTo>
                          <a:pt x="33" y="307"/>
                        </a:lnTo>
                        <a:lnTo>
                          <a:pt x="35" y="312"/>
                        </a:lnTo>
                        <a:lnTo>
                          <a:pt x="36" y="318"/>
                        </a:lnTo>
                        <a:lnTo>
                          <a:pt x="41" y="323"/>
                        </a:lnTo>
                        <a:lnTo>
                          <a:pt x="41" y="323"/>
                        </a:lnTo>
                        <a:lnTo>
                          <a:pt x="41" y="339"/>
                        </a:lnTo>
                        <a:lnTo>
                          <a:pt x="41" y="339"/>
                        </a:lnTo>
                        <a:lnTo>
                          <a:pt x="43" y="350"/>
                        </a:lnTo>
                        <a:lnTo>
                          <a:pt x="47" y="360"/>
                        </a:lnTo>
                        <a:lnTo>
                          <a:pt x="52" y="366"/>
                        </a:lnTo>
                        <a:lnTo>
                          <a:pt x="60" y="372"/>
                        </a:lnTo>
                        <a:lnTo>
                          <a:pt x="68" y="377"/>
                        </a:lnTo>
                        <a:lnTo>
                          <a:pt x="78" y="380"/>
                        </a:lnTo>
                        <a:lnTo>
                          <a:pt x="87" y="382"/>
                        </a:lnTo>
                        <a:lnTo>
                          <a:pt x="97" y="380"/>
                        </a:lnTo>
                        <a:lnTo>
                          <a:pt x="99" y="380"/>
                        </a:lnTo>
                        <a:lnTo>
                          <a:pt x="99" y="380"/>
                        </a:lnTo>
                        <a:lnTo>
                          <a:pt x="115" y="379"/>
                        </a:lnTo>
                        <a:lnTo>
                          <a:pt x="115" y="379"/>
                        </a:lnTo>
                        <a:lnTo>
                          <a:pt x="121" y="380"/>
                        </a:lnTo>
                        <a:lnTo>
                          <a:pt x="124" y="382"/>
                        </a:lnTo>
                        <a:lnTo>
                          <a:pt x="124" y="382"/>
                        </a:lnTo>
                        <a:lnTo>
                          <a:pt x="132" y="392"/>
                        </a:lnTo>
                        <a:lnTo>
                          <a:pt x="132" y="392"/>
                        </a:lnTo>
                        <a:lnTo>
                          <a:pt x="137" y="398"/>
                        </a:lnTo>
                        <a:lnTo>
                          <a:pt x="142" y="404"/>
                        </a:lnTo>
                        <a:lnTo>
                          <a:pt x="143" y="414"/>
                        </a:lnTo>
                        <a:lnTo>
                          <a:pt x="145" y="428"/>
                        </a:lnTo>
                        <a:lnTo>
                          <a:pt x="145" y="428"/>
                        </a:lnTo>
                        <a:lnTo>
                          <a:pt x="147" y="449"/>
                        </a:lnTo>
                        <a:lnTo>
                          <a:pt x="148" y="459"/>
                        </a:lnTo>
                        <a:lnTo>
                          <a:pt x="150" y="462"/>
                        </a:lnTo>
                        <a:lnTo>
                          <a:pt x="150" y="462"/>
                        </a:lnTo>
                        <a:lnTo>
                          <a:pt x="153" y="467"/>
                        </a:lnTo>
                        <a:lnTo>
                          <a:pt x="158" y="468"/>
                        </a:lnTo>
                        <a:lnTo>
                          <a:pt x="158" y="468"/>
                        </a:lnTo>
                        <a:lnTo>
                          <a:pt x="161" y="467"/>
                        </a:lnTo>
                        <a:lnTo>
                          <a:pt x="322" y="420"/>
                        </a:lnTo>
                        <a:lnTo>
                          <a:pt x="322" y="420"/>
                        </a:lnTo>
                        <a:lnTo>
                          <a:pt x="325" y="419"/>
                        </a:lnTo>
                        <a:lnTo>
                          <a:pt x="327" y="416"/>
                        </a:lnTo>
                        <a:lnTo>
                          <a:pt x="329" y="412"/>
                        </a:lnTo>
                        <a:lnTo>
                          <a:pt x="329" y="409"/>
                        </a:lnTo>
                        <a:lnTo>
                          <a:pt x="329" y="409"/>
                        </a:lnTo>
                        <a:lnTo>
                          <a:pt x="329" y="396"/>
                        </a:lnTo>
                        <a:lnTo>
                          <a:pt x="327" y="382"/>
                        </a:lnTo>
                        <a:lnTo>
                          <a:pt x="329" y="368"/>
                        </a:lnTo>
                        <a:lnTo>
                          <a:pt x="330" y="350"/>
                        </a:lnTo>
                        <a:lnTo>
                          <a:pt x="333" y="334"/>
                        </a:lnTo>
                        <a:lnTo>
                          <a:pt x="338" y="317"/>
                        </a:lnTo>
                        <a:lnTo>
                          <a:pt x="345" y="299"/>
                        </a:lnTo>
                        <a:lnTo>
                          <a:pt x="353" y="283"/>
                        </a:lnTo>
                        <a:lnTo>
                          <a:pt x="353" y="283"/>
                        </a:lnTo>
                        <a:lnTo>
                          <a:pt x="370" y="254"/>
                        </a:lnTo>
                        <a:lnTo>
                          <a:pt x="370" y="254"/>
                        </a:lnTo>
                        <a:lnTo>
                          <a:pt x="386" y="222"/>
                        </a:lnTo>
                        <a:lnTo>
                          <a:pt x="393" y="210"/>
                        </a:lnTo>
                        <a:lnTo>
                          <a:pt x="396" y="197"/>
                        </a:lnTo>
                        <a:lnTo>
                          <a:pt x="397" y="182"/>
                        </a:lnTo>
                        <a:lnTo>
                          <a:pt x="397" y="165"/>
                        </a:lnTo>
                        <a:lnTo>
                          <a:pt x="396" y="144"/>
                        </a:lnTo>
                        <a:lnTo>
                          <a:pt x="391" y="117"/>
                        </a:lnTo>
                        <a:lnTo>
                          <a:pt x="391" y="117"/>
                        </a:lnTo>
                        <a:close/>
                        <a:moveTo>
                          <a:pt x="353" y="245"/>
                        </a:moveTo>
                        <a:lnTo>
                          <a:pt x="353" y="245"/>
                        </a:lnTo>
                        <a:lnTo>
                          <a:pt x="337" y="273"/>
                        </a:lnTo>
                        <a:lnTo>
                          <a:pt x="337" y="273"/>
                        </a:lnTo>
                        <a:lnTo>
                          <a:pt x="329" y="291"/>
                        </a:lnTo>
                        <a:lnTo>
                          <a:pt x="321" y="307"/>
                        </a:lnTo>
                        <a:lnTo>
                          <a:pt x="316" y="325"/>
                        </a:lnTo>
                        <a:lnTo>
                          <a:pt x="313" y="342"/>
                        </a:lnTo>
                        <a:lnTo>
                          <a:pt x="309" y="358"/>
                        </a:lnTo>
                        <a:lnTo>
                          <a:pt x="309" y="376"/>
                        </a:lnTo>
                        <a:lnTo>
                          <a:pt x="309" y="403"/>
                        </a:lnTo>
                        <a:lnTo>
                          <a:pt x="164" y="446"/>
                        </a:lnTo>
                        <a:lnTo>
                          <a:pt x="164" y="446"/>
                        </a:lnTo>
                        <a:lnTo>
                          <a:pt x="164" y="428"/>
                        </a:lnTo>
                        <a:lnTo>
                          <a:pt x="164" y="428"/>
                        </a:lnTo>
                        <a:lnTo>
                          <a:pt x="163" y="411"/>
                        </a:lnTo>
                        <a:lnTo>
                          <a:pt x="159" y="398"/>
                        </a:lnTo>
                        <a:lnTo>
                          <a:pt x="153" y="388"/>
                        </a:lnTo>
                        <a:lnTo>
                          <a:pt x="147" y="379"/>
                        </a:lnTo>
                        <a:lnTo>
                          <a:pt x="147" y="379"/>
                        </a:lnTo>
                        <a:lnTo>
                          <a:pt x="139" y="371"/>
                        </a:lnTo>
                        <a:lnTo>
                          <a:pt x="139" y="371"/>
                        </a:lnTo>
                        <a:lnTo>
                          <a:pt x="134" y="364"/>
                        </a:lnTo>
                        <a:lnTo>
                          <a:pt x="127" y="361"/>
                        </a:lnTo>
                        <a:lnTo>
                          <a:pt x="121" y="360"/>
                        </a:lnTo>
                        <a:lnTo>
                          <a:pt x="115" y="360"/>
                        </a:lnTo>
                        <a:lnTo>
                          <a:pt x="115" y="360"/>
                        </a:lnTo>
                        <a:lnTo>
                          <a:pt x="105" y="360"/>
                        </a:lnTo>
                        <a:lnTo>
                          <a:pt x="97" y="361"/>
                        </a:lnTo>
                        <a:lnTo>
                          <a:pt x="94" y="363"/>
                        </a:lnTo>
                        <a:lnTo>
                          <a:pt x="94" y="363"/>
                        </a:lnTo>
                        <a:lnTo>
                          <a:pt x="83" y="361"/>
                        </a:lnTo>
                        <a:lnTo>
                          <a:pt x="76" y="361"/>
                        </a:lnTo>
                        <a:lnTo>
                          <a:pt x="71" y="358"/>
                        </a:lnTo>
                        <a:lnTo>
                          <a:pt x="67" y="355"/>
                        </a:lnTo>
                        <a:lnTo>
                          <a:pt x="63" y="350"/>
                        </a:lnTo>
                        <a:lnTo>
                          <a:pt x="62" y="345"/>
                        </a:lnTo>
                        <a:lnTo>
                          <a:pt x="60" y="339"/>
                        </a:lnTo>
                        <a:lnTo>
                          <a:pt x="60" y="339"/>
                        </a:lnTo>
                        <a:lnTo>
                          <a:pt x="60" y="328"/>
                        </a:lnTo>
                        <a:lnTo>
                          <a:pt x="60" y="320"/>
                        </a:lnTo>
                        <a:lnTo>
                          <a:pt x="57" y="315"/>
                        </a:lnTo>
                        <a:lnTo>
                          <a:pt x="54" y="310"/>
                        </a:lnTo>
                        <a:lnTo>
                          <a:pt x="54" y="310"/>
                        </a:lnTo>
                        <a:lnTo>
                          <a:pt x="52" y="307"/>
                        </a:lnTo>
                        <a:lnTo>
                          <a:pt x="54" y="304"/>
                        </a:lnTo>
                        <a:lnTo>
                          <a:pt x="54" y="304"/>
                        </a:lnTo>
                        <a:lnTo>
                          <a:pt x="55" y="301"/>
                        </a:lnTo>
                        <a:lnTo>
                          <a:pt x="55" y="301"/>
                        </a:lnTo>
                        <a:lnTo>
                          <a:pt x="57" y="297"/>
                        </a:lnTo>
                        <a:lnTo>
                          <a:pt x="57" y="293"/>
                        </a:lnTo>
                        <a:lnTo>
                          <a:pt x="57" y="293"/>
                        </a:lnTo>
                        <a:lnTo>
                          <a:pt x="54" y="289"/>
                        </a:lnTo>
                        <a:lnTo>
                          <a:pt x="51" y="288"/>
                        </a:lnTo>
                        <a:lnTo>
                          <a:pt x="51" y="288"/>
                        </a:lnTo>
                        <a:lnTo>
                          <a:pt x="46" y="286"/>
                        </a:lnTo>
                        <a:lnTo>
                          <a:pt x="46" y="285"/>
                        </a:lnTo>
                        <a:lnTo>
                          <a:pt x="46" y="285"/>
                        </a:lnTo>
                        <a:lnTo>
                          <a:pt x="47" y="278"/>
                        </a:lnTo>
                        <a:lnTo>
                          <a:pt x="47" y="278"/>
                        </a:lnTo>
                        <a:lnTo>
                          <a:pt x="49" y="270"/>
                        </a:lnTo>
                        <a:lnTo>
                          <a:pt x="51" y="259"/>
                        </a:lnTo>
                        <a:lnTo>
                          <a:pt x="51" y="259"/>
                        </a:lnTo>
                        <a:lnTo>
                          <a:pt x="51" y="256"/>
                        </a:lnTo>
                        <a:lnTo>
                          <a:pt x="49" y="253"/>
                        </a:lnTo>
                        <a:lnTo>
                          <a:pt x="46" y="249"/>
                        </a:lnTo>
                        <a:lnTo>
                          <a:pt x="43" y="249"/>
                        </a:lnTo>
                        <a:lnTo>
                          <a:pt x="43" y="249"/>
                        </a:lnTo>
                        <a:lnTo>
                          <a:pt x="32" y="248"/>
                        </a:lnTo>
                        <a:lnTo>
                          <a:pt x="32" y="248"/>
                        </a:lnTo>
                        <a:lnTo>
                          <a:pt x="22" y="248"/>
                        </a:lnTo>
                        <a:lnTo>
                          <a:pt x="20" y="246"/>
                        </a:lnTo>
                        <a:lnTo>
                          <a:pt x="19" y="246"/>
                        </a:lnTo>
                        <a:lnTo>
                          <a:pt x="19" y="246"/>
                        </a:lnTo>
                        <a:lnTo>
                          <a:pt x="20" y="241"/>
                        </a:lnTo>
                        <a:lnTo>
                          <a:pt x="25" y="235"/>
                        </a:lnTo>
                        <a:lnTo>
                          <a:pt x="25" y="235"/>
                        </a:lnTo>
                        <a:lnTo>
                          <a:pt x="35" y="222"/>
                        </a:lnTo>
                        <a:lnTo>
                          <a:pt x="41" y="210"/>
                        </a:lnTo>
                        <a:lnTo>
                          <a:pt x="47" y="194"/>
                        </a:lnTo>
                        <a:lnTo>
                          <a:pt x="52" y="179"/>
                        </a:lnTo>
                        <a:lnTo>
                          <a:pt x="57" y="154"/>
                        </a:lnTo>
                        <a:lnTo>
                          <a:pt x="59" y="142"/>
                        </a:lnTo>
                        <a:lnTo>
                          <a:pt x="59" y="142"/>
                        </a:lnTo>
                        <a:lnTo>
                          <a:pt x="62" y="122"/>
                        </a:lnTo>
                        <a:lnTo>
                          <a:pt x="67" y="104"/>
                        </a:lnTo>
                        <a:lnTo>
                          <a:pt x="75" y="88"/>
                        </a:lnTo>
                        <a:lnTo>
                          <a:pt x="83" y="75"/>
                        </a:lnTo>
                        <a:lnTo>
                          <a:pt x="94" y="64"/>
                        </a:lnTo>
                        <a:lnTo>
                          <a:pt x="105" y="53"/>
                        </a:lnTo>
                        <a:lnTo>
                          <a:pt x="116" y="45"/>
                        </a:lnTo>
                        <a:lnTo>
                          <a:pt x="129" y="39"/>
                        </a:lnTo>
                        <a:lnTo>
                          <a:pt x="143" y="32"/>
                        </a:lnTo>
                        <a:lnTo>
                          <a:pt x="156" y="29"/>
                        </a:lnTo>
                        <a:lnTo>
                          <a:pt x="182" y="23"/>
                        </a:lnTo>
                        <a:lnTo>
                          <a:pt x="202" y="21"/>
                        </a:lnTo>
                        <a:lnTo>
                          <a:pt x="220" y="19"/>
                        </a:lnTo>
                        <a:lnTo>
                          <a:pt x="226" y="19"/>
                        </a:lnTo>
                        <a:lnTo>
                          <a:pt x="226" y="19"/>
                        </a:lnTo>
                        <a:lnTo>
                          <a:pt x="238" y="21"/>
                        </a:lnTo>
                        <a:lnTo>
                          <a:pt x="255" y="24"/>
                        </a:lnTo>
                        <a:lnTo>
                          <a:pt x="278" y="31"/>
                        </a:lnTo>
                        <a:lnTo>
                          <a:pt x="301" y="39"/>
                        </a:lnTo>
                        <a:lnTo>
                          <a:pt x="314" y="45"/>
                        </a:lnTo>
                        <a:lnTo>
                          <a:pt x="325" y="53"/>
                        </a:lnTo>
                        <a:lnTo>
                          <a:pt x="337" y="61"/>
                        </a:lnTo>
                        <a:lnTo>
                          <a:pt x="348" y="71"/>
                        </a:lnTo>
                        <a:lnTo>
                          <a:pt x="356" y="80"/>
                        </a:lnTo>
                        <a:lnTo>
                          <a:pt x="364" y="93"/>
                        </a:lnTo>
                        <a:lnTo>
                          <a:pt x="369" y="106"/>
                        </a:lnTo>
                        <a:lnTo>
                          <a:pt x="373" y="120"/>
                        </a:lnTo>
                        <a:lnTo>
                          <a:pt x="373" y="120"/>
                        </a:lnTo>
                        <a:lnTo>
                          <a:pt x="378" y="163"/>
                        </a:lnTo>
                        <a:lnTo>
                          <a:pt x="378" y="179"/>
                        </a:lnTo>
                        <a:lnTo>
                          <a:pt x="377" y="192"/>
                        </a:lnTo>
                        <a:lnTo>
                          <a:pt x="373" y="203"/>
                        </a:lnTo>
                        <a:lnTo>
                          <a:pt x="369" y="216"/>
                        </a:lnTo>
                        <a:lnTo>
                          <a:pt x="353" y="245"/>
                        </a:lnTo>
                        <a:lnTo>
                          <a:pt x="353" y="2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grpSp>
              <p:nvGrpSpPr>
                <p:cNvPr id="21" name="Group 20"/>
                <p:cNvGrpSpPr/>
                <p:nvPr/>
              </p:nvGrpSpPr>
              <p:grpSpPr>
                <a:xfrm>
                  <a:off x="-1877026" y="4926720"/>
                  <a:ext cx="543301" cy="555268"/>
                  <a:chOff x="5864226" y="2549525"/>
                  <a:chExt cx="360363" cy="368300"/>
                </a:xfrm>
                <a:solidFill>
                  <a:schemeClr val="accent1"/>
                </a:solidFill>
              </p:grpSpPr>
              <p:sp>
                <p:nvSpPr>
                  <p:cNvPr id="22" name="Freeform 72"/>
                  <p:cNvSpPr>
                    <a:spLocks/>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3"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sp>
              <p:nvSpPr>
                <p:cNvPr id="24" name="Rectangle 23"/>
                <p:cNvSpPr/>
                <p:nvPr/>
              </p:nvSpPr>
              <p:spPr bwMode="auto">
                <a:xfrm>
                  <a:off x="-2123037" y="-299405"/>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Get started for free at </a:t>
                  </a: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5"/>
                    </a:rPr>
                    <a:t>http://</a:t>
                  </a:r>
                  <a:r>
                    <a:rPr kumimoji="0" lang="en-US" sz="2000" b="0" i="0" u="none" strike="noStrike" kern="1200" cap="none" spc="-98"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5"/>
                    </a:rPr>
                    <a:t>azure.com/Cognitive</a:t>
                  </a:r>
                  <a:r>
                    <a:rPr kumimoji="0" lang="en-US" sz="2000" b="0" i="0" u="none" strike="noStrike" kern="1200" cap="none" spc="-98" normalizeH="0" baseline="0" noProof="0" dirty="0">
                      <a:ln>
                        <a:noFill/>
                      </a:ln>
                      <a:gradFill>
                        <a:gsLst>
                          <a:gs pos="93333">
                            <a:prstClr val="white"/>
                          </a:gs>
                          <a:gs pos="78667">
                            <a:prstClr val="white"/>
                          </a:gs>
                        </a:gsLst>
                        <a:lin ang="5400000" scaled="0"/>
                      </a:gradFill>
                      <a:effectLst/>
                      <a:uLnTx/>
                      <a:uFillTx/>
                      <a:latin typeface="Segoe UI"/>
                      <a:ea typeface="+mn-ea"/>
                      <a:cs typeface="+mn-cs"/>
                    </a:rPr>
                    <a:t> </a:t>
                  </a:r>
                  <a:endPar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endParaRPr>
                </a:p>
              </p:txBody>
            </p:sp>
          </p:grpSp>
          <p:grpSp>
            <p:nvGrpSpPr>
              <p:cNvPr id="27" name="Group 26"/>
              <p:cNvGrpSpPr/>
              <p:nvPr/>
            </p:nvGrpSpPr>
            <p:grpSpPr>
              <a:xfrm>
                <a:off x="918686" y="878292"/>
                <a:ext cx="347246" cy="425294"/>
                <a:chOff x="1230732" y="950786"/>
                <a:chExt cx="243376" cy="298078"/>
              </a:xfrm>
            </p:grpSpPr>
            <p:sp>
              <p:nvSpPr>
                <p:cNvPr id="26" name="Freeform 40"/>
                <p:cNvSpPr>
                  <a:spLocks noEditPoints="1"/>
                </p:cNvSpPr>
                <p:nvPr/>
              </p:nvSpPr>
              <p:spPr bwMode="auto">
                <a:xfrm>
                  <a:off x="1230732" y="950786"/>
                  <a:ext cx="243376" cy="298078"/>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1270548" y="1064419"/>
                  <a:ext cx="173488" cy="9286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262471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chemeClr val="accent3"/>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accent2"/>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chemeClr val="accent1"/>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for your app</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405906" y="1152105"/>
            <a:ext cx="1142838" cy="1142838"/>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623" y="1916247"/>
            <a:ext cx="12191377" cy="49417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50" y="1097858"/>
            <a:ext cx="1138482" cy="114267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0944" y="2011024"/>
            <a:ext cx="191969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34493"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34493" y="32483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34493" y="3612338"/>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34493" y="3976325"/>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34493"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34493" y="4340312"/>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0165" y="1097857"/>
            <a:ext cx="1138482" cy="114267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169558" y="2011023"/>
            <a:ext cx="191969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233108" y="3612338"/>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233108"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233108"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233108" y="32483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8779" y="1097859"/>
            <a:ext cx="1138482" cy="114267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068172" y="2011024"/>
            <a:ext cx="191969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131722"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131722" y="3248351"/>
            <a:ext cx="1792596" cy="181871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91440" rIns="89630" bIns="44808" numCol="1" spcCol="0" rtlCol="0" fromWordArt="0" anchor="t"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131722"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131722" y="5113276"/>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610950" y="1097858"/>
            <a:ext cx="1138299" cy="114267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20251" y="2011024"/>
            <a:ext cx="1919696" cy="566452"/>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283801"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283801"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767367" y="1440784"/>
            <a:ext cx="419916" cy="483709"/>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017477" y="2022524"/>
            <a:ext cx="191969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400"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081027" y="32483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081027" y="3612338"/>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081027" y="3976325"/>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Knowledge </a:t>
            </a:r>
            <a:b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b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081027"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081027"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081027" y="4340312"/>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131722" y="548549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131722" y="5857716"/>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283801" y="3979969"/>
            <a:ext cx="1792596" cy="149255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91440" rIns="89630" bIns="44808" numCol="1" spcCol="0" rtlCol="0" fromWordArt="0" anchor="t"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Unified Speech</a:t>
            </a:r>
          </a:p>
          <a:p>
            <a:pPr marL="0" marR="0" lvl="0" indent="0" algn="ctr" defTabSz="860733" rtl="0" eaLnBrk="1" fontAlgn="auto" latinLnBrk="0" hangingPunct="1">
              <a:lnSpc>
                <a:spcPct val="90000"/>
              </a:lnSpc>
              <a:spcBef>
                <a:spcPts val="0"/>
              </a:spcBef>
              <a:spcAft>
                <a:spcPts val="0"/>
              </a:spcAft>
              <a:buClrTx/>
              <a:buSzTx/>
              <a:buFontTx/>
              <a:buNone/>
              <a:tabLst/>
              <a:defRPr/>
            </a:pPr>
            <a:endParaRPr kumimoji="0" lang="en-US" sz="1050" b="0" i="1"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081027" y="4704299"/>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081027" y="5068286"/>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081027" y="5432273"/>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081027" y="579626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081027" y="61602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9472" y="1097860"/>
            <a:ext cx="1138482" cy="1142677"/>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118865" y="2011023"/>
            <a:ext cx="1919696" cy="566452"/>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182415"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gradFill>
                <a:effectLst/>
                <a:uLnTx/>
                <a:uFillTx/>
                <a:latin typeface="Segoe UI"/>
                <a:ea typeface="+mn-ea"/>
                <a:cs typeface="+mn-cs"/>
              </a:rPr>
              <a:t>Custom Decision</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182415"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err="1">
                <a:ln>
                  <a:noFill/>
                </a:ln>
                <a:gradFill>
                  <a:gsLst>
                    <a:gs pos="1250">
                      <a:srgbClr val="1A1A1A"/>
                    </a:gs>
                    <a:gs pos="100000">
                      <a:srgbClr val="1A1A1A"/>
                    </a:gs>
                  </a:gsLst>
                </a:gradFill>
                <a:effectLst/>
                <a:uLnTx/>
                <a:uFillTx/>
                <a:latin typeface="Segoe UI"/>
                <a:ea typeface="+mn-ea"/>
                <a:cs typeface="+mn-cs"/>
              </a:rPr>
              <a:t>QnA</a:t>
            </a:r>
            <a:r>
              <a:rPr kumimoji="0" lang="en-US" sz="1050" b="1" i="0" u="none" strike="noStrike" kern="0" cap="none" spc="0" normalizeH="0" baseline="0" noProof="0" dirty="0">
                <a:ln>
                  <a:noFill/>
                </a:ln>
                <a:gradFill>
                  <a:gsLst>
                    <a:gs pos="1250">
                      <a:srgbClr val="1A1A1A"/>
                    </a:gs>
                    <a:gs pos="100000">
                      <a:srgbClr val="1A1A1A"/>
                    </a:gs>
                  </a:gsLst>
                </a:gradFill>
                <a:effectLst/>
                <a:uLnTx/>
                <a:uFillTx/>
                <a:latin typeface="Segoe UI"/>
                <a:ea typeface="+mn-ea"/>
                <a:cs typeface="+mn-cs"/>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p:txBody>
          <a:bodyPr/>
          <a:lstStyle/>
          <a:p>
            <a:r>
              <a:rPr lang="en-US" altLang="en-US">
                <a:gradFill>
                  <a:gsLst>
                    <a:gs pos="1250">
                      <a:schemeClr val="bg1"/>
                    </a:gs>
                    <a:gs pos="100000">
                      <a:schemeClr val="bg1"/>
                    </a:gs>
                  </a:gsLst>
                  <a:lin ang="5400000" scaled="0"/>
                </a:gradFill>
              </a:rPr>
              <a:t>Microsoft Cognitive Services updates</a:t>
            </a:r>
            <a:endParaRPr lang="en-US">
              <a:gradFill>
                <a:gsLst>
                  <a:gs pos="1250">
                    <a:schemeClr val="bg1"/>
                  </a:gs>
                  <a:gs pos="100000">
                    <a:schemeClr val="bg1"/>
                  </a:gs>
                </a:gsLst>
                <a:lin ang="5400000" scaled="0"/>
              </a:gradFill>
            </a:endParaRP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283800" y="32483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283800" y="3612338"/>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50213" y="4305065"/>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Speech to Text</a:t>
            </a:r>
            <a:br>
              <a:rPr lang="en-US" sz="1050" kern="0" dirty="0">
                <a:gradFill>
                  <a:gsLst>
                    <a:gs pos="1250">
                      <a:srgbClr val="1A1A1A"/>
                    </a:gs>
                    <a:gs pos="100000">
                      <a:srgbClr val="1A1A1A"/>
                    </a:gs>
                  </a:gsLst>
                  <a:lin ang="5400000" scaled="0"/>
                </a:gradFill>
              </a:rPr>
            </a:br>
            <a:r>
              <a:rPr lang="en-US" sz="800" kern="0" dirty="0">
                <a:gradFill>
                  <a:gsLst>
                    <a:gs pos="1250">
                      <a:srgbClr val="1A1A1A"/>
                    </a:gs>
                    <a:gs pos="100000">
                      <a:srgbClr val="1A1A1A"/>
                    </a:gs>
                  </a:gsLst>
                  <a:lin ang="5400000" scaled="0"/>
                </a:gradFill>
              </a:rPr>
              <a:t>w. Custom Speech</a:t>
            </a:r>
            <a:endParaRPr lang="en-US" sz="400" i="1" kern="0" dirty="0">
              <a:gradFill>
                <a:gsLst>
                  <a:gs pos="1250">
                    <a:srgbClr val="1A1A1A"/>
                  </a:gs>
                  <a:gs pos="100000">
                    <a:srgbClr val="1A1A1A"/>
                  </a:gs>
                </a:gsLst>
                <a:lin ang="5400000" scaled="0"/>
              </a:gradFill>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50213" y="4660352"/>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Text to Speech</a:t>
            </a:r>
            <a:br>
              <a:rPr lang="en-US" sz="1050" kern="0" dirty="0">
                <a:gradFill>
                  <a:gsLst>
                    <a:gs pos="1250">
                      <a:srgbClr val="1A1A1A"/>
                    </a:gs>
                    <a:gs pos="100000">
                      <a:srgbClr val="1A1A1A"/>
                    </a:gs>
                  </a:gsLst>
                  <a:lin ang="5400000" scaled="0"/>
                </a:gradFill>
              </a:rPr>
            </a:br>
            <a:r>
              <a:rPr lang="en-US" sz="800" kern="0" dirty="0">
                <a:gradFill>
                  <a:gsLst>
                    <a:gs pos="1250">
                      <a:srgbClr val="1A1A1A"/>
                    </a:gs>
                    <a:gs pos="100000">
                      <a:srgbClr val="1A1A1A"/>
                    </a:gs>
                  </a:gsLst>
                  <a:lin ang="5400000" scaled="0"/>
                </a:gradFill>
              </a:rPr>
              <a:t>w. 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50213" y="5015639"/>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Speech Translation</a:t>
            </a:r>
            <a:br>
              <a:rPr lang="en-US" sz="1050" kern="0" dirty="0">
                <a:gradFill>
                  <a:gsLst>
                    <a:gs pos="1250">
                      <a:srgbClr val="1A1A1A"/>
                    </a:gs>
                    <a:gs pos="100000">
                      <a:srgbClr val="1A1A1A"/>
                    </a:gs>
                  </a:gsLst>
                  <a:lin ang="5400000" scaled="0"/>
                </a:gradFill>
              </a:rPr>
            </a:br>
            <a:r>
              <a:rPr lang="en-US" sz="800" kern="0" dirty="0">
                <a:gradFill>
                  <a:gsLst>
                    <a:gs pos="1250">
                      <a:srgbClr val="1A1A1A"/>
                    </a:gs>
                    <a:gs pos="100000">
                      <a:srgbClr val="1A1A1A"/>
                    </a:gs>
                  </a:gsLst>
                  <a:lin ang="5400000" scaled="0"/>
                </a:gradFill>
              </a:rPr>
              <a:t>w. 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304258" y="3569775"/>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304258" y="3927192"/>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304258" y="4284609"/>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304258" y="4642026"/>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Video Search</a:t>
            </a:r>
            <a:endParaRPr lang="en-US" sz="1100" kern="0" dirty="0">
              <a:gradFill>
                <a:gsLst>
                  <a:gs pos="1250">
                    <a:srgbClr val="1A1A1A"/>
                  </a:gs>
                  <a:gs pos="100000">
                    <a:srgbClr val="1A1A1A"/>
                  </a:gs>
                </a:gsLst>
                <a:lin ang="5400000" scaled="0"/>
              </a:gradFill>
            </a:endParaRPr>
          </a:p>
        </p:txBody>
      </p:sp>
    </p:spTree>
    <p:extLst>
      <p:ext uri="{BB962C8B-B14F-4D97-AF65-F5344CB8AC3E}">
        <p14:creationId xmlns:p14="http://schemas.microsoft.com/office/powerpoint/2010/main" val="29306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3"/>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2424" y="2531"/>
          <a:ext cx="1556" cy="1556"/>
        </p:xfrm>
        <a:graphic>
          <a:graphicData uri="http://schemas.openxmlformats.org/presentationml/2006/ole">
            <mc:AlternateContent xmlns:mc="http://schemas.openxmlformats.org/markup-compatibility/2006">
              <mc:Choice xmlns:v="urn:schemas-microsoft-com:vml" Requires="v">
                <p:oleObj spid="_x0000_s47112"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2424" y="2531"/>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ext uri="{D42A27DB-BD31-4B8C-83A1-F6EECF244321}">
                <p14:modId xmlns:p14="http://schemas.microsoft.com/office/powerpoint/2010/main" val="3393753425"/>
              </p:ext>
            </p:extLst>
          </p:nvPr>
        </p:nvGraphicFramePr>
        <p:xfrm>
          <a:off x="493993" y="4667570"/>
          <a:ext cx="2139392" cy="1057452"/>
        </p:xfrm>
        <a:graphic>
          <a:graphicData uri="http://schemas.openxmlformats.org/drawingml/2006/table">
            <a:tbl>
              <a:tblPr firstRow="1" bandRow="1"/>
              <a:tblGrid>
                <a:gridCol w="1111393">
                  <a:extLst>
                    <a:ext uri="{9D8B030D-6E8A-4147-A177-3AD203B41FA5}">
                      <a16:colId xmlns:a16="http://schemas.microsoft.com/office/drawing/2014/main" val="20000"/>
                    </a:ext>
                  </a:extLst>
                </a:gridCol>
                <a:gridCol w="1027999">
                  <a:extLst>
                    <a:ext uri="{9D8B030D-6E8A-4147-A177-3AD203B41FA5}">
                      <a16:colId xmlns:a16="http://schemas.microsoft.com/office/drawing/2014/main" val="20001"/>
                    </a:ext>
                  </a:extLst>
                </a:gridCol>
              </a:tblGrid>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137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7378361C-EDD6-4EC3-ACEA-2B3010346395}"/>
              </a:ext>
            </a:extLst>
          </p:cNvPr>
          <p:cNvGrpSpPr/>
          <p:nvPr/>
        </p:nvGrpSpPr>
        <p:grpSpPr>
          <a:xfrm>
            <a:off x="443854" y="1248859"/>
            <a:ext cx="2218629" cy="5051138"/>
            <a:chOff x="454375" y="1248859"/>
            <a:chExt cx="2218629" cy="5051138"/>
          </a:xfrm>
        </p:grpSpPr>
        <p:sp>
          <p:nvSpPr>
            <p:cNvPr id="17" name="Rectangle 16"/>
            <p:cNvSpPr/>
            <p:nvPr/>
          </p:nvSpPr>
          <p:spPr bwMode="auto">
            <a:xfrm>
              <a:off x="1664472" y="519074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81" name="Rectangle 80"/>
            <p:cNvSpPr/>
            <p:nvPr/>
          </p:nvSpPr>
          <p:spPr bwMode="auto">
            <a:xfrm>
              <a:off x="1830226" y="519074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1" name="Rectangle 90"/>
            <p:cNvSpPr/>
            <p:nvPr/>
          </p:nvSpPr>
          <p:spPr bwMode="auto">
            <a:xfrm>
              <a:off x="1995978" y="519074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4" name="Rectangle 103"/>
            <p:cNvSpPr/>
            <p:nvPr/>
          </p:nvSpPr>
          <p:spPr bwMode="auto">
            <a:xfrm>
              <a:off x="1664472" y="533097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70" name="Rectangle 69"/>
            <p:cNvSpPr/>
            <p:nvPr/>
          </p:nvSpPr>
          <p:spPr bwMode="auto">
            <a:xfrm>
              <a:off x="454375" y="1248859"/>
              <a:ext cx="2218629" cy="5051138"/>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328140"/>
              <a:ext cx="2122117" cy="1239947"/>
            </a:xfrm>
            <a:prstGeom prst="rect">
              <a:avLst/>
            </a:prstGeom>
          </p:spPr>
        </p:pic>
        <p:sp>
          <p:nvSpPr>
            <p:cNvPr id="79" name="Oval Callout 6"/>
            <p:cNvSpPr/>
            <p:nvPr/>
          </p:nvSpPr>
          <p:spPr bwMode="auto">
            <a:xfrm>
              <a:off x="1229721" y="1915078"/>
              <a:ext cx="1284879" cy="457062"/>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What is in the image or video?</a:t>
              </a:r>
            </a:p>
          </p:txBody>
        </p:sp>
        <p:sp>
          <p:nvSpPr>
            <p:cNvPr id="80" name="Pentagon 79"/>
            <p:cNvSpPr/>
            <p:nvPr/>
          </p:nvSpPr>
          <p:spPr bwMode="auto">
            <a:xfrm rot="5400000">
              <a:off x="13750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Computer Vision</a:t>
              </a:r>
            </a:p>
          </p:txBody>
        </p:sp>
      </p:grpSp>
      <p:grpSp>
        <p:nvGrpSpPr>
          <p:cNvPr id="15" name="Group 14">
            <a:extLst>
              <a:ext uri="{FF2B5EF4-FFF2-40B4-BE49-F238E27FC236}">
                <a16:creationId xmlns:a16="http://schemas.microsoft.com/office/drawing/2014/main" id="{10377B17-3D2F-4226-8BD8-3DD550191F37}"/>
              </a:ext>
            </a:extLst>
          </p:cNvPr>
          <p:cNvGrpSpPr/>
          <p:nvPr/>
        </p:nvGrpSpPr>
        <p:grpSpPr>
          <a:xfrm>
            <a:off x="454375" y="1295762"/>
            <a:ext cx="2218629" cy="478228"/>
            <a:chOff x="454375" y="1295762"/>
            <a:chExt cx="2218629" cy="478228"/>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t="13765"/>
            <a:stretch/>
          </p:blipFill>
          <p:spPr>
            <a:xfrm>
              <a:off x="2123297" y="1316928"/>
              <a:ext cx="530014" cy="457062"/>
            </a:xfrm>
            <a:prstGeom prst="rect">
              <a:avLst/>
            </a:prstGeom>
          </p:spPr>
        </p:pic>
      </p:grpSp>
      <p:grpSp>
        <p:nvGrpSpPr>
          <p:cNvPr id="10" name="Group 9">
            <a:extLst>
              <a:ext uri="{FF2B5EF4-FFF2-40B4-BE49-F238E27FC236}">
                <a16:creationId xmlns:a16="http://schemas.microsoft.com/office/drawing/2014/main" id="{369087AD-A19F-4746-8589-1B76D50F7D40}"/>
              </a:ext>
            </a:extLst>
          </p:cNvPr>
          <p:cNvGrpSpPr/>
          <p:nvPr/>
        </p:nvGrpSpPr>
        <p:grpSpPr>
          <a:xfrm>
            <a:off x="2748101" y="1295761"/>
            <a:ext cx="2218629" cy="5006291"/>
            <a:chOff x="2748101" y="1295761"/>
            <a:chExt cx="2218629" cy="5006291"/>
          </a:xfrm>
        </p:grpSpPr>
        <p:sp>
          <p:nvSpPr>
            <p:cNvPr id="92" name="Rectangle 91"/>
            <p:cNvSpPr/>
            <p:nvPr/>
          </p:nvSpPr>
          <p:spPr bwMode="auto">
            <a:xfrm>
              <a:off x="2748101"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7" name="Oval Callout 6"/>
            <p:cNvSpPr/>
            <p:nvPr/>
          </p:nvSpPr>
          <p:spPr bwMode="auto">
            <a:xfrm>
              <a:off x="3433764" y="1915078"/>
              <a:ext cx="1406430"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defTabSz="895709">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Give me directions to the nearest local branch</a:t>
              </a:r>
            </a:p>
          </p:txBody>
        </p:sp>
        <p:sp>
          <p:nvSpPr>
            <p:cNvPr id="100" name="Pentagon 99"/>
            <p:cNvSpPr/>
            <p:nvPr/>
          </p:nvSpPr>
          <p:spPr bwMode="auto">
            <a:xfrm rot="5400000">
              <a:off x="3668818"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Speech Service</a:t>
              </a:r>
            </a:p>
          </p:txBody>
        </p:sp>
        <p:grpSp>
          <p:nvGrpSpPr>
            <p:cNvPr id="47" name="Group 46"/>
            <p:cNvGrpSpPr/>
            <p:nvPr/>
          </p:nvGrpSpPr>
          <p:grpSpPr>
            <a:xfrm>
              <a:off x="2825290" y="3663978"/>
              <a:ext cx="2064251" cy="2012176"/>
              <a:chOff x="2067831" y="3143351"/>
              <a:chExt cx="1548408" cy="1509346"/>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32742">
                    <a:spcAft>
                      <a:spcPts val="575"/>
                    </a:spcAft>
                    <a:defRPr/>
                  </a:pPr>
                  <a:r>
                    <a:rPr lang="en-US" i="0" kern="1200" dirty="0">
                      <a:gradFill>
                        <a:gsLst>
                          <a:gs pos="70732">
                            <a:schemeClr val="tx1"/>
                          </a:gs>
                          <a:gs pos="50000">
                            <a:schemeClr val="tx1"/>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32742">
                    <a:spcAft>
                      <a:spcPts val="575"/>
                    </a:spcAft>
                    <a:defRPr/>
                  </a:pPr>
                  <a:r>
                    <a:rPr lang="en-US" i="0" kern="1200" dirty="0">
                      <a:gradFill>
                        <a:gsLst>
                          <a:gs pos="70732">
                            <a:schemeClr val="tx1"/>
                          </a:gs>
                          <a:gs pos="50000">
                            <a:schemeClr val="tx1"/>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p>
                  <a:pPr defTabSz="932742">
                    <a:lnSpc>
                      <a:spcPct val="90000"/>
                    </a:lnSpc>
                    <a:spcAft>
                      <a:spcPts val="575"/>
                    </a:spcAft>
                    <a:defRPr/>
                  </a:pPr>
                  <a:r>
                    <a:rPr lang="en-US" sz="1100" dirty="0">
                      <a:gradFill>
                        <a:gsLst>
                          <a:gs pos="70732">
                            <a:schemeClr val="tx1"/>
                          </a:gs>
                          <a:gs pos="50000">
                            <a:schemeClr val="tx1"/>
                          </a:gs>
                        </a:gsLst>
                        <a:lin ang="5400000" scaled="1"/>
                      </a:gradFill>
                      <a:latin typeface="Segoe UI"/>
                      <a:cs typeface="Segoe UI" panose="020B0502040204020203" pitchFamily="34" charset="0"/>
                    </a:rPr>
                    <a:t>Extract intent of user</a:t>
                  </a:r>
                </a:p>
              </p:txBody>
            </p:sp>
          </p:gr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6" name="Group 15">
            <a:extLst>
              <a:ext uri="{FF2B5EF4-FFF2-40B4-BE49-F238E27FC236}">
                <a16:creationId xmlns:a16="http://schemas.microsoft.com/office/drawing/2014/main" id="{059346EB-1F9E-4A9D-A778-7E67BC45B266}"/>
              </a:ext>
            </a:extLst>
          </p:cNvPr>
          <p:cNvGrpSpPr/>
          <p:nvPr/>
        </p:nvGrpSpPr>
        <p:grpSpPr>
          <a:xfrm>
            <a:off x="2748101" y="1248859"/>
            <a:ext cx="2218629" cy="519857"/>
            <a:chOff x="2748101" y="1248859"/>
            <a:chExt cx="2218629" cy="519857"/>
          </a:xfrm>
        </p:grpSpPr>
        <p:sp>
          <p:nvSpPr>
            <p:cNvPr id="71" name="Freeform 83"/>
            <p:cNvSpPr/>
            <p:nvPr/>
          </p:nvSpPr>
          <p:spPr bwMode="auto">
            <a:xfrm>
              <a:off x="2748101"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1" name="Group 10">
            <a:extLst>
              <a:ext uri="{FF2B5EF4-FFF2-40B4-BE49-F238E27FC236}">
                <a16:creationId xmlns:a16="http://schemas.microsoft.com/office/drawing/2014/main" id="{4295A720-7BF4-4961-B4B6-5CAB6F0A4852}"/>
              </a:ext>
            </a:extLst>
          </p:cNvPr>
          <p:cNvGrpSpPr/>
          <p:nvPr/>
        </p:nvGrpSpPr>
        <p:grpSpPr>
          <a:xfrm>
            <a:off x="584669" y="1295761"/>
            <a:ext cx="6642535" cy="5006291"/>
            <a:chOff x="584669" y="1295761"/>
            <a:chExt cx="6642535" cy="5006291"/>
          </a:xfrm>
        </p:grpSpPr>
        <p:sp>
          <p:nvSpPr>
            <p:cNvPr id="51" name="Rectangle 50"/>
            <p:cNvSpPr/>
            <p:nvPr/>
          </p:nvSpPr>
          <p:spPr bwMode="auto">
            <a:xfrm>
              <a:off x="5008575"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Oval Callout 6"/>
            <p:cNvSpPr/>
            <p:nvPr/>
          </p:nvSpPr>
          <p:spPr bwMode="auto">
            <a:xfrm>
              <a:off x="5800725" y="1915078"/>
              <a:ext cx="1220769"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defTabSz="895709">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Play today’s customer call recording</a:t>
              </a:r>
            </a:p>
          </p:txBody>
        </p:sp>
        <p:sp>
          <p:nvSpPr>
            <p:cNvPr id="54" name="Pentagon 53"/>
            <p:cNvSpPr/>
            <p:nvPr/>
          </p:nvSpPr>
          <p:spPr bwMode="auto">
            <a:xfrm rot="5400000">
              <a:off x="59292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Language Understanding</a:t>
              </a:r>
            </a:p>
          </p:txBody>
        </p:sp>
        <p:grpSp>
          <p:nvGrpSpPr>
            <p:cNvPr id="48" name="Group 47"/>
            <p:cNvGrpSpPr/>
            <p:nvPr/>
          </p:nvGrpSpPr>
          <p:grpSpPr>
            <a:xfrm>
              <a:off x="5338207" y="4700870"/>
              <a:ext cx="1655902" cy="926405"/>
              <a:chOff x="3964499" y="3921129"/>
              <a:chExt cx="1242103" cy="694902"/>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641336" y="-618134"/>
                  <a:ext cx="446735" cy="385116"/>
                </a:xfrm>
                <a:prstGeom prst="triangle">
                  <a:avLst/>
                </a:prstGeom>
                <a:noFill/>
                <a:ln w="190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21" name="TextBox 20"/>
              <p:cNvSpPr txBox="1"/>
              <p:nvPr/>
            </p:nvSpPr>
            <p:spPr>
              <a:xfrm>
                <a:off x="4297966" y="4291110"/>
                <a:ext cx="585580"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chemeClr val="tx1"/>
                        </a:gs>
                        <a:gs pos="50000">
                          <a:schemeClr val="tx1"/>
                        </a:gs>
                      </a:gsLst>
                      <a:lin ang="5400000" scaled="1"/>
                    </a:gradFill>
                    <a:effectLst/>
                    <a:uLnTx/>
                    <a:uFillTx/>
                    <a:latin typeface="Segoe UI"/>
                    <a:ea typeface="+mn-ea"/>
                    <a:cs typeface="Segoe UI" panose="020B0502040204020203" pitchFamily="34" charset="0"/>
                  </a:rPr>
                  <a:t>Now Playing</a:t>
                </a:r>
              </a:p>
            </p:txBody>
          </p:sp>
          <p:sp>
            <p:nvSpPr>
              <p:cNvPr id="62" name="TextBox 61"/>
              <p:cNvSpPr txBox="1"/>
              <p:nvPr/>
            </p:nvSpPr>
            <p:spPr>
              <a:xfrm>
                <a:off x="3964499" y="4501753"/>
                <a:ext cx="1242103"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a:ln>
                      <a:noFill/>
                    </a:ln>
                    <a:gradFill>
                      <a:gsLst>
                        <a:gs pos="70732">
                          <a:schemeClr val="tx1"/>
                        </a:gs>
                        <a:gs pos="50000">
                          <a:schemeClr val="tx1"/>
                        </a:gs>
                      </a:gsLst>
                      <a:lin ang="5400000" scaled="1"/>
                    </a:gradFill>
                    <a:effectLst/>
                    <a:uLnTx/>
                    <a:uFillTx/>
                    <a:latin typeface="Segoe UI"/>
                    <a:ea typeface="+mn-ea"/>
                    <a:cs typeface="Segoe UI" panose="020B0502040204020203" pitchFamily="34" charset="0"/>
                  </a:rPr>
                  <a:t>11/29/2016 Customer Call </a:t>
                </a:r>
              </a:p>
            </p:txBody>
          </p:sp>
        </p:grpSp>
        <p:sp>
          <p:nvSpPr>
            <p:cNvPr id="114" name="Pentagon 53"/>
            <p:cNvSpPr/>
            <p:nvPr/>
          </p:nvSpPr>
          <p:spPr bwMode="auto">
            <a:xfrm>
              <a:off x="5157665"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Natural Language Processing</a:t>
              </a:r>
            </a:p>
          </p:txBody>
        </p:sp>
        <p:sp>
          <p:nvSpPr>
            <p:cNvPr id="115" name="TextBox 7"/>
            <p:cNvSpPr txBox="1"/>
            <p:nvPr/>
          </p:nvSpPr>
          <p:spPr>
            <a:xfrm>
              <a:off x="5125341" y="3774845"/>
              <a:ext cx="2022731" cy="826615"/>
            </a:xfrm>
            <a:prstGeom prst="rect">
              <a:avLst/>
            </a:prstGeom>
            <a:noFill/>
            <a:ln w="25400">
              <a:solidFill>
                <a:srgbClr val="6E6E73">
                  <a:lumMod val="20000"/>
                  <a:lumOff val="80000"/>
                </a:srgbClr>
              </a:solidFill>
            </a:ln>
          </p:spPr>
          <p:txBody>
            <a:bodyPr wrap="square" lIns="175711" tIns="140569" rIns="175711" bIns="140569" rtlCol="0">
              <a:spAutoFit/>
            </a:bodyPr>
            <a:lstStyle/>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rPr>
                <a:t>Intent: </a:t>
              </a:r>
              <a:r>
                <a:rPr kumimoji="0" lang="en-US" sz="1175" b="0" i="0" u="none" strike="noStrike" kern="0" cap="none" spc="0" normalizeH="0" baseline="0" noProof="0" err="1">
                  <a:ln>
                    <a:noFill/>
                  </a:ln>
                  <a:solidFill>
                    <a:sysClr val="windowText" lastClr="000000"/>
                  </a:solidFill>
                  <a:effectLst/>
                  <a:uLnTx/>
                  <a:uFillTx/>
                  <a:latin typeface="Consolas" panose="020B0609020204030204" pitchFamily="49" charset="0"/>
                  <a:ea typeface="+mn-ea"/>
                  <a:cs typeface="Consolas" panose="020B0609020204030204" pitchFamily="49" charset="0"/>
                </a:rPr>
                <a:t>PlayCall</a:t>
              </a:r>
              <a:endPar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a:ln>
                    <a:noFill/>
                  </a:ln>
                  <a:gradFill>
                    <a:gsLst>
                      <a:gs pos="83582">
                        <a:srgbClr val="0078D7"/>
                      </a:gs>
                      <a:gs pos="62000">
                        <a:srgbClr val="0078D7"/>
                      </a:gs>
                    </a:gsLst>
                    <a:lin ang="5400000" scaled="0"/>
                  </a:gradFill>
                  <a:effectLst/>
                  <a:uLnTx/>
                  <a:uFillTx/>
                  <a:latin typeface="Consolas" panose="020B0609020204030204" pitchFamily="49" charset="0"/>
                  <a:ea typeface="+mn-ea"/>
                  <a:cs typeface="Consolas" panose="020B0609020204030204" pitchFamily="49" charset="0"/>
                </a:rPr>
                <a:t>Content: Customer#</a:t>
              </a: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err="1">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DateTime.date</a:t>
              </a:r>
              <a:r>
                <a:rPr kumimoji="0" lang="en-US" sz="1175" b="1" i="0" u="none" strike="noStrike" kern="0" cap="none" spc="0" normalizeH="0" baseline="0" noProof="0">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 today</a:t>
              </a:r>
            </a:p>
          </p:txBody>
        </p:sp>
        <p:sp>
          <p:nvSpPr>
            <p:cNvPr id="84" name="Pentagon 53">
              <a:extLst>
                <a:ext uri="{FF2B5EF4-FFF2-40B4-BE49-F238E27FC236}">
                  <a16:creationId xmlns:a16="http://schemas.microsoft.com/office/drawing/2014/main" id="{446EE46E-68C1-462D-A535-AD78B1D983CD}"/>
                </a:ext>
              </a:extLst>
            </p:cNvPr>
            <p:cNvSpPr/>
            <p:nvPr/>
          </p:nvSpPr>
          <p:spPr bwMode="auto">
            <a:xfrm>
              <a:off x="2859820"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Speech to text</a:t>
              </a:r>
            </a:p>
          </p:txBody>
        </p:sp>
        <p:sp>
          <p:nvSpPr>
            <p:cNvPr id="85" name="Pentagon 53">
              <a:extLst>
                <a:ext uri="{FF2B5EF4-FFF2-40B4-BE49-F238E27FC236}">
                  <a16:creationId xmlns:a16="http://schemas.microsoft.com/office/drawing/2014/main" id="{A0FCFCE5-9B91-4B2A-AD0A-054DA5AA0348}"/>
                </a:ext>
              </a:extLst>
            </p:cNvPr>
            <p:cNvSpPr/>
            <p:nvPr/>
          </p:nvSpPr>
          <p:spPr bwMode="auto">
            <a:xfrm>
              <a:off x="584669"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Intelligent Image insights</a:t>
              </a:r>
            </a:p>
          </p:txBody>
        </p:sp>
      </p:grpSp>
      <p:grpSp>
        <p:nvGrpSpPr>
          <p:cNvPr id="18" name="Group 17">
            <a:extLst>
              <a:ext uri="{FF2B5EF4-FFF2-40B4-BE49-F238E27FC236}">
                <a16:creationId xmlns:a16="http://schemas.microsoft.com/office/drawing/2014/main" id="{FF5C78FA-925A-4A86-A6E7-9B2F5302483B}"/>
              </a:ext>
            </a:extLst>
          </p:cNvPr>
          <p:cNvGrpSpPr/>
          <p:nvPr/>
        </p:nvGrpSpPr>
        <p:grpSpPr>
          <a:xfrm>
            <a:off x="5008575" y="1224846"/>
            <a:ext cx="2218629" cy="567881"/>
            <a:chOff x="5008575" y="1224846"/>
            <a:chExt cx="2218629" cy="567881"/>
          </a:xfrm>
        </p:grpSpPr>
        <p:sp>
          <p:nvSpPr>
            <p:cNvPr id="73" name="Freeform 118"/>
            <p:cNvSpPr/>
            <p:nvPr/>
          </p:nvSpPr>
          <p:spPr bwMode="auto">
            <a:xfrm>
              <a:off x="50085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12" name="Group 11">
            <a:extLst>
              <a:ext uri="{FF2B5EF4-FFF2-40B4-BE49-F238E27FC236}">
                <a16:creationId xmlns:a16="http://schemas.microsoft.com/office/drawing/2014/main" id="{6D91D67C-CCFF-470A-9919-5BEC3E6139E0}"/>
              </a:ext>
            </a:extLst>
          </p:cNvPr>
          <p:cNvGrpSpPr/>
          <p:nvPr/>
        </p:nvGrpSpPr>
        <p:grpSpPr>
          <a:xfrm>
            <a:off x="7269046" y="1295761"/>
            <a:ext cx="2218630" cy="5006291"/>
            <a:chOff x="7269046" y="1295761"/>
            <a:chExt cx="2218630" cy="5006291"/>
          </a:xfrm>
        </p:grpSpPr>
        <p:sp>
          <p:nvSpPr>
            <p:cNvPr id="82" name="Rectangle 81"/>
            <p:cNvSpPr/>
            <p:nvPr/>
          </p:nvSpPr>
          <p:spPr bwMode="auto">
            <a:xfrm>
              <a:off x="7269046"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Oval Callout 6"/>
            <p:cNvSpPr/>
            <p:nvPr/>
          </p:nvSpPr>
          <p:spPr bwMode="auto">
            <a:xfrm>
              <a:off x="8051801" y="1915078"/>
              <a:ext cx="1386366"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defTabSz="895709">
                <a:lnSpc>
                  <a:spcPct val="90000"/>
                </a:lnSpc>
              </a:pPr>
              <a:r>
                <a:rPr lang="en-US" sz="1100" b="1" kern="0" dirty="0" err="1">
                  <a:gradFill>
                    <a:gsLst>
                      <a:gs pos="84000">
                        <a:srgbClr val="3F3F3F"/>
                      </a:gs>
                      <a:gs pos="43000">
                        <a:srgbClr val="3F3F3F"/>
                      </a:gs>
                    </a:gsLst>
                    <a:lin ang="10800000" scaled="0"/>
                  </a:gradFill>
                  <a:latin typeface="Segoe UI"/>
                  <a:cs typeface="Segoe UI" pitchFamily="34" charset="0"/>
                </a:rPr>
                <a:t>QnA</a:t>
              </a:r>
              <a:r>
                <a:rPr lang="en-US" sz="1100" b="1" kern="0" dirty="0">
                  <a:gradFill>
                    <a:gsLst>
                      <a:gs pos="84000">
                        <a:srgbClr val="3F3F3F"/>
                      </a:gs>
                      <a:gs pos="43000">
                        <a:srgbClr val="3F3F3F"/>
                      </a:gs>
                    </a:gsLst>
                    <a:lin ang="10800000" scaled="0"/>
                  </a:gradFill>
                  <a:latin typeface="Segoe UI"/>
                  <a:cs typeface="Segoe UI" pitchFamily="34" charset="0"/>
                </a:rPr>
                <a:t> Pair </a:t>
              </a:r>
              <a:br>
                <a:rPr lang="en-US" sz="1100" b="1" kern="0" dirty="0">
                  <a:gradFill>
                    <a:gsLst>
                      <a:gs pos="84000">
                        <a:srgbClr val="3F3F3F"/>
                      </a:gs>
                      <a:gs pos="43000">
                        <a:srgbClr val="3F3F3F"/>
                      </a:gs>
                    </a:gsLst>
                    <a:lin ang="10800000" scaled="0"/>
                  </a:gradFill>
                  <a:latin typeface="Segoe UI"/>
                  <a:cs typeface="Segoe UI" pitchFamily="34" charset="0"/>
                </a:rPr>
              </a:br>
              <a:r>
                <a:rPr lang="en-US" sz="1100" b="1" kern="0" dirty="0">
                  <a:gradFill>
                    <a:gsLst>
                      <a:gs pos="84000">
                        <a:srgbClr val="3F3F3F"/>
                      </a:gs>
                      <a:gs pos="43000">
                        <a:srgbClr val="3F3F3F"/>
                      </a:gs>
                    </a:gsLst>
                    <a:lin ang="10800000" scaled="0"/>
                  </a:gradFill>
                  <a:latin typeface="Segoe UI"/>
                  <a:cs typeface="Segoe UI" pitchFamily="34" charset="0"/>
                </a:rPr>
                <a:t>of this site?</a:t>
              </a:r>
            </a:p>
          </p:txBody>
        </p:sp>
        <p:sp>
          <p:nvSpPr>
            <p:cNvPr id="87" name="Pentagon 86"/>
            <p:cNvSpPr/>
            <p:nvPr/>
          </p:nvSpPr>
          <p:spPr bwMode="auto">
            <a:xfrm rot="5400000">
              <a:off x="818976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err="1">
                  <a:gradFill>
                    <a:gsLst>
                      <a:gs pos="84000">
                        <a:srgbClr val="3F3F3F"/>
                      </a:gs>
                      <a:gs pos="43000">
                        <a:srgbClr val="3F3F3F"/>
                      </a:gs>
                    </a:gsLst>
                    <a:lin ang="10800000" scaled="0"/>
                  </a:gradFill>
                  <a:latin typeface="Segoe UI"/>
                  <a:cs typeface="Segoe UI" pitchFamily="34" charset="0"/>
                </a:rPr>
                <a:t>QnA</a:t>
              </a:r>
              <a:r>
                <a:rPr lang="en-US" sz="1100" b="1" kern="0" dirty="0">
                  <a:gradFill>
                    <a:gsLst>
                      <a:gs pos="84000">
                        <a:srgbClr val="3F3F3F"/>
                      </a:gs>
                      <a:gs pos="43000">
                        <a:srgbClr val="3F3F3F"/>
                      </a:gs>
                    </a:gsLst>
                    <a:lin ang="10800000" scaled="0"/>
                  </a:gradFill>
                  <a:latin typeface="Segoe UI"/>
                  <a:cs typeface="Segoe UI" pitchFamily="34" charset="0"/>
                </a:rPr>
                <a:t> Maker</a:t>
              </a:r>
            </a:p>
          </p:txBody>
        </p:sp>
        <p:sp>
          <p:nvSpPr>
            <p:cNvPr id="89" name="TextBox 7"/>
            <p:cNvSpPr txBox="1"/>
            <p:nvPr/>
          </p:nvSpPr>
          <p:spPr>
            <a:xfrm>
              <a:off x="7363472" y="3178852"/>
              <a:ext cx="1673535" cy="304699"/>
            </a:xfrm>
            <a:prstGeom prst="rect">
              <a:avLst/>
            </a:prstGeom>
            <a:noFill/>
            <a:ln>
              <a:noFill/>
            </a:ln>
          </p:spPr>
          <p:txBody>
            <a:bodyPr wrap="none" lIns="0" tIns="0" rIns="0" bIns="0" rtlCol="0">
              <a:spAutoFit/>
            </a:bodyPr>
            <a:lstStyle/>
            <a:p>
              <a:pPr marL="0" marR="0" lvl="1" indent="0" defTabSz="895709" fontAlgn="auto">
                <a:lnSpc>
                  <a:spcPct val="90000"/>
                </a:lnSpc>
                <a:spcBef>
                  <a:spcPts val="0"/>
                </a:spcBef>
                <a:spcAft>
                  <a:spcPts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Automatic extraction </a:t>
              </a:r>
              <a:br>
                <a:rPr lang="en-US" sz="1100" b="1" kern="0" dirty="0">
                  <a:gradFill>
                    <a:gsLst>
                      <a:gs pos="84000">
                        <a:srgbClr val="3F3F3F"/>
                      </a:gs>
                      <a:gs pos="43000">
                        <a:srgbClr val="3F3F3F"/>
                      </a:gs>
                    </a:gsLst>
                    <a:lin ang="10800000" scaled="0"/>
                  </a:gradFill>
                  <a:latin typeface="Segoe UI"/>
                  <a:cs typeface="Segoe UI" pitchFamily="34" charset="0"/>
                </a:rPr>
              </a:br>
              <a:r>
                <a:rPr lang="en-US" sz="1100" b="1" kern="0" dirty="0">
                  <a:gradFill>
                    <a:gsLst>
                      <a:gs pos="84000">
                        <a:srgbClr val="3F3F3F"/>
                      </a:gs>
                      <a:gs pos="43000">
                        <a:srgbClr val="3F3F3F"/>
                      </a:gs>
                    </a:gsLst>
                    <a:lin ang="10800000" scaled="0"/>
                  </a:gradFill>
                  <a:latin typeface="Segoe UI"/>
                  <a:cs typeface="Segoe UI" pitchFamily="34" charset="0"/>
                </a:rPr>
                <a:t>of questions and answers</a:t>
              </a:r>
            </a:p>
          </p:txBody>
        </p:sp>
      </p:grpSp>
      <p:grpSp>
        <p:nvGrpSpPr>
          <p:cNvPr id="23" name="Group 22">
            <a:extLst>
              <a:ext uri="{FF2B5EF4-FFF2-40B4-BE49-F238E27FC236}">
                <a16:creationId xmlns:a16="http://schemas.microsoft.com/office/drawing/2014/main" id="{BB9DC430-4802-4692-84A8-766FCDCD6B45}"/>
              </a:ext>
            </a:extLst>
          </p:cNvPr>
          <p:cNvGrpSpPr/>
          <p:nvPr/>
        </p:nvGrpSpPr>
        <p:grpSpPr>
          <a:xfrm>
            <a:off x="7269046" y="1273050"/>
            <a:ext cx="2218629" cy="518052"/>
            <a:chOff x="7269046" y="1273050"/>
            <a:chExt cx="2218629" cy="518052"/>
          </a:xfrm>
        </p:grpSpPr>
        <p:sp>
          <p:nvSpPr>
            <p:cNvPr id="77" name="Freeform 117"/>
            <p:cNvSpPr/>
            <p:nvPr/>
          </p:nvSpPr>
          <p:spPr bwMode="auto">
            <a:xfrm>
              <a:off x="7269046"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14" name="Group 13">
            <a:extLst>
              <a:ext uri="{FF2B5EF4-FFF2-40B4-BE49-F238E27FC236}">
                <a16:creationId xmlns:a16="http://schemas.microsoft.com/office/drawing/2014/main" id="{21F5793B-D1F0-4CC0-9EA1-9AB6E4700FA7}"/>
              </a:ext>
            </a:extLst>
          </p:cNvPr>
          <p:cNvGrpSpPr/>
          <p:nvPr/>
        </p:nvGrpSpPr>
        <p:grpSpPr>
          <a:xfrm>
            <a:off x="9529517" y="1295761"/>
            <a:ext cx="2218629" cy="5006291"/>
            <a:chOff x="9529517" y="1295761"/>
            <a:chExt cx="2218629" cy="5006291"/>
          </a:xfrm>
        </p:grpSpPr>
        <p:sp>
          <p:nvSpPr>
            <p:cNvPr id="60" name="Rectangle 59"/>
            <p:cNvSpPr/>
            <p:nvPr/>
          </p:nvSpPr>
          <p:spPr bwMode="auto">
            <a:xfrm>
              <a:off x="9529517"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Oval Callout 6"/>
            <p:cNvSpPr/>
            <p:nvPr/>
          </p:nvSpPr>
          <p:spPr bwMode="auto">
            <a:xfrm>
              <a:off x="10335284" y="1915078"/>
              <a:ext cx="1297915"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defTabSz="895709">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Search for ‘fraud prevention’ </a:t>
              </a:r>
            </a:p>
          </p:txBody>
        </p:sp>
        <p:sp>
          <p:nvSpPr>
            <p:cNvPr id="65" name="Pentagon 64"/>
            <p:cNvSpPr/>
            <p:nvPr/>
          </p:nvSpPr>
          <p:spPr bwMode="auto">
            <a:xfrm rot="5400000">
              <a:off x="1045023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Bing News Search</a:t>
              </a:r>
            </a:p>
          </p:txBody>
        </p:sp>
        <p:sp>
          <p:nvSpPr>
            <p:cNvPr id="107" name="TextBox 7"/>
            <p:cNvSpPr txBox="1"/>
            <p:nvPr/>
          </p:nvSpPr>
          <p:spPr>
            <a:xfrm>
              <a:off x="9663679" y="3165269"/>
              <a:ext cx="1461939" cy="152349"/>
            </a:xfrm>
            <a:prstGeom prst="rect">
              <a:avLst/>
            </a:prstGeom>
            <a:noFill/>
            <a:ln>
              <a:noFill/>
            </a:ln>
          </p:spPr>
          <p:txBody>
            <a:bodyPr wrap="none" lIns="0" tIns="0" rIns="0" bIns="0" rtlCol="0">
              <a:spAutoFit/>
            </a:bodyPr>
            <a:lstStyle/>
            <a:p>
              <a:pPr marL="0" marR="0" lvl="1" indent="0" defTabSz="895709" fontAlgn="auto">
                <a:lnSpc>
                  <a:spcPct val="90000"/>
                </a:lnSpc>
                <a:spcBef>
                  <a:spcPts val="0"/>
                </a:spcBef>
                <a:spcAft>
                  <a:spcPts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Intelligent web search</a:t>
              </a:r>
            </a:p>
          </p:txBody>
        </p:sp>
        <p:sp>
          <p:nvSpPr>
            <p:cNvPr id="117" name="Rectangle 116"/>
            <p:cNvSpPr/>
            <p:nvPr/>
          </p:nvSpPr>
          <p:spPr bwMode="auto">
            <a:xfrm>
              <a:off x="9999370" y="3458042"/>
              <a:ext cx="1697727" cy="556824"/>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Information Communications  Media Market News</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It also investigates the top three expected </a:t>
              </a:r>
              <a:r>
                <a:rPr kumimoji="0" lang="en-US" sz="600" b="1"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Fraud</a:t>
              </a: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 Detection and </a:t>
              </a:r>
              <a:r>
                <a:rPr kumimoji="0" lang="en-US" sz="600" b="1"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Prevention</a:t>
              </a: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3458042"/>
              <a:ext cx="422013" cy="557882"/>
            </a:xfrm>
            <a:prstGeom prst="rect">
              <a:avLst/>
            </a:prstGeom>
            <a:ln w="6350">
              <a:solidFill>
                <a:schemeClr val="bg2">
                  <a:lumMod val="85000"/>
                </a:schemeClr>
              </a:solidFill>
            </a:ln>
          </p:spPr>
        </p:pic>
        <p:sp>
          <p:nvSpPr>
            <p:cNvPr id="120" name="Rectangle 119"/>
            <p:cNvSpPr/>
            <p:nvPr/>
          </p:nvSpPr>
          <p:spPr bwMode="auto">
            <a:xfrm>
              <a:off x="9999370" y="4130613"/>
              <a:ext cx="1697727" cy="567927"/>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The Big Question: In-House or Outsourced Fraud Protection?</a:t>
              </a:r>
            </a:p>
            <a:p>
              <a:pPr defTabSz="1218996">
                <a:lnSpc>
                  <a:spcPct val="90000"/>
                </a:lnSpc>
                <a:spcAft>
                  <a:spcPts val="267"/>
                </a:spcAft>
                <a:defRPr/>
              </a:pPr>
              <a:r>
                <a:rPr lang="en-US" sz="600" dirty="0">
                  <a:gradFill>
                    <a:gsLst>
                      <a:gs pos="28455">
                        <a:schemeClr val="tx1"/>
                      </a:gs>
                      <a:gs pos="69000">
                        <a:schemeClr val="tx1"/>
                      </a:gs>
                    </a:gsLst>
                    <a:lin ang="10800000" scaled="0"/>
                  </a:gradFill>
                  <a:latin typeface="Segoe UI"/>
                  <a:cs typeface="Segoe UI Semibold" panose="020B0702040204020203" pitchFamily="34" charset="0"/>
                </a:rPr>
                <a:t>First, let’s point out that there is not one absolute answer—there are “pros” and “cons” </a:t>
              </a:r>
              <a:br>
                <a:rPr lang="en-US" sz="600" dirty="0">
                  <a:gradFill>
                    <a:gsLst>
                      <a:gs pos="28455">
                        <a:schemeClr val="tx1"/>
                      </a:gs>
                      <a:gs pos="69000">
                        <a:schemeClr val="tx1"/>
                      </a:gs>
                    </a:gsLst>
                    <a:lin ang="10800000" scaled="0"/>
                  </a:gradFill>
                  <a:latin typeface="Segoe UI"/>
                  <a:cs typeface="Segoe UI Semibold" panose="020B0702040204020203" pitchFamily="34" charset="0"/>
                </a:rPr>
              </a:br>
              <a:r>
                <a:rPr lang="en-US" sz="600" dirty="0">
                  <a:gradFill>
                    <a:gsLst>
                      <a:gs pos="28455">
                        <a:schemeClr val="tx1"/>
                      </a:gs>
                      <a:gs pos="69000">
                        <a:schemeClr val="tx1"/>
                      </a:gs>
                    </a:gsLst>
                    <a:lin ang="10800000" scaled="0"/>
                  </a:gradFill>
                  <a:latin typeface="Segoe UI"/>
                  <a:cs typeface="Segoe UI Semibold" panose="020B0702040204020203" pitchFamily="34" charset="0"/>
                </a:rPr>
                <a:t>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130614"/>
              <a:ext cx="417433" cy="569960"/>
            </a:xfrm>
            <a:prstGeom prst="rect">
              <a:avLst/>
            </a:prstGeom>
            <a:ln w="6350">
              <a:solidFill>
                <a:schemeClr val="bg2">
                  <a:lumMod val="85000"/>
                </a:schemeClr>
              </a:solidFill>
            </a:ln>
          </p:spPr>
        </p:pic>
        <p:sp>
          <p:nvSpPr>
            <p:cNvPr id="122" name="Rectangle 121"/>
            <p:cNvSpPr/>
            <p:nvPr/>
          </p:nvSpPr>
          <p:spPr bwMode="auto">
            <a:xfrm>
              <a:off x="9998417" y="4803186"/>
              <a:ext cx="1698680" cy="569960"/>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Michael heads fraud prevention tool. Online </a:t>
              </a:r>
              <a:b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b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4803186"/>
              <a:ext cx="417433" cy="569960"/>
            </a:xfrm>
            <a:prstGeom prst="rect">
              <a:avLst/>
            </a:prstGeom>
            <a:ln w="6350">
              <a:solidFill>
                <a:schemeClr val="bg2">
                  <a:lumMod val="85000"/>
                </a:schemeClr>
              </a:solidFill>
            </a:ln>
          </p:spPr>
        </p:pic>
      </p:grpSp>
      <p:grpSp>
        <p:nvGrpSpPr>
          <p:cNvPr id="24" name="Group 23">
            <a:extLst>
              <a:ext uri="{FF2B5EF4-FFF2-40B4-BE49-F238E27FC236}">
                <a16:creationId xmlns:a16="http://schemas.microsoft.com/office/drawing/2014/main" id="{C23E73CA-2CBC-462F-85F7-9E07A0AA800A}"/>
              </a:ext>
            </a:extLst>
          </p:cNvPr>
          <p:cNvGrpSpPr/>
          <p:nvPr/>
        </p:nvGrpSpPr>
        <p:grpSpPr>
          <a:xfrm>
            <a:off x="9529517" y="1187622"/>
            <a:ext cx="2300095" cy="649534"/>
            <a:chOff x="9529517" y="1187622"/>
            <a:chExt cx="2300095" cy="649534"/>
          </a:xfrm>
        </p:grpSpPr>
        <p:sp>
          <p:nvSpPr>
            <p:cNvPr id="83" name="Freeform 97"/>
            <p:cNvSpPr/>
            <p:nvPr/>
          </p:nvSpPr>
          <p:spPr bwMode="auto">
            <a:xfrm>
              <a:off x="9529517"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101" name="speech_2">
            <a:extLst>
              <a:ext uri="{FF2B5EF4-FFF2-40B4-BE49-F238E27FC236}">
                <a16:creationId xmlns:a16="http://schemas.microsoft.com/office/drawing/2014/main" id="{70D6585B-3D52-4BED-8DF7-B8F5DE69A752}"/>
              </a:ext>
            </a:extLst>
          </p:cNvPr>
          <p:cNvSpPr>
            <a:spLocks noChangeAspect="1" noEditPoints="1"/>
          </p:cNvSpPr>
          <p:nvPr/>
        </p:nvSpPr>
        <p:spPr bwMode="auto">
          <a:xfrm>
            <a:off x="633265"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24" name="speech_2">
            <a:extLst>
              <a:ext uri="{FF2B5EF4-FFF2-40B4-BE49-F238E27FC236}">
                <a16:creationId xmlns:a16="http://schemas.microsoft.com/office/drawing/2014/main" id="{76FDF5A3-A12A-4FFC-A80E-F5214C66A98E}"/>
              </a:ext>
            </a:extLst>
          </p:cNvPr>
          <p:cNvSpPr>
            <a:spLocks noChangeAspect="1" noEditPoints="1"/>
          </p:cNvSpPr>
          <p:nvPr/>
        </p:nvSpPr>
        <p:spPr bwMode="auto">
          <a:xfrm>
            <a:off x="5187576" y="2032447"/>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27" name="speech_2">
            <a:extLst>
              <a:ext uri="{FF2B5EF4-FFF2-40B4-BE49-F238E27FC236}">
                <a16:creationId xmlns:a16="http://schemas.microsoft.com/office/drawing/2014/main" id="{77A4BCF8-3147-4FEE-8785-0D7F10F2B695}"/>
              </a:ext>
            </a:extLst>
          </p:cNvPr>
          <p:cNvSpPr>
            <a:spLocks noChangeAspect="1" noEditPoints="1"/>
          </p:cNvSpPr>
          <p:nvPr/>
        </p:nvSpPr>
        <p:spPr bwMode="auto">
          <a:xfrm>
            <a:off x="7437744"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0" name="speech_2">
            <a:extLst>
              <a:ext uri="{FF2B5EF4-FFF2-40B4-BE49-F238E27FC236}">
                <a16:creationId xmlns:a16="http://schemas.microsoft.com/office/drawing/2014/main" id="{E0392146-F6D4-4EAE-A4C2-32E296161402}"/>
              </a:ext>
            </a:extLst>
          </p:cNvPr>
          <p:cNvSpPr>
            <a:spLocks noChangeAspect="1" noEditPoints="1"/>
          </p:cNvSpPr>
          <p:nvPr/>
        </p:nvSpPr>
        <p:spPr bwMode="auto">
          <a:xfrm>
            <a:off x="9703787"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25" name="Group 24">
            <a:extLst>
              <a:ext uri="{FF2B5EF4-FFF2-40B4-BE49-F238E27FC236}">
                <a16:creationId xmlns:a16="http://schemas.microsoft.com/office/drawing/2014/main" id="{08196353-E5AF-4679-9F0A-B541719F9F51}"/>
              </a:ext>
            </a:extLst>
          </p:cNvPr>
          <p:cNvGrpSpPr/>
          <p:nvPr/>
        </p:nvGrpSpPr>
        <p:grpSpPr>
          <a:xfrm>
            <a:off x="2886608" y="2024510"/>
            <a:ext cx="932917" cy="2094200"/>
            <a:chOff x="2886608" y="2024510"/>
            <a:chExt cx="932917" cy="2094200"/>
          </a:xfrm>
        </p:grpSpPr>
        <p:sp>
          <p:nvSpPr>
            <p:cNvPr id="111" name="speech_2">
              <a:extLst>
                <a:ext uri="{FF2B5EF4-FFF2-40B4-BE49-F238E27FC236}">
                  <a16:creationId xmlns:a16="http://schemas.microsoft.com/office/drawing/2014/main" id="{938B8581-647F-4794-98A4-EA73D5FDA24A}"/>
                </a:ext>
              </a:extLst>
            </p:cNvPr>
            <p:cNvSpPr>
              <a:spLocks noChangeAspect="1" noEditPoints="1"/>
            </p:cNvSpPr>
            <p:nvPr/>
          </p:nvSpPr>
          <p:spPr bwMode="auto">
            <a:xfrm>
              <a:off x="2886608" y="20245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5" name="speech_2">
              <a:extLst>
                <a:ext uri="{FF2B5EF4-FFF2-40B4-BE49-F238E27FC236}">
                  <a16:creationId xmlns:a16="http://schemas.microsoft.com/office/drawing/2014/main" id="{D3698E87-DCC2-45A8-9FD0-867702C3E5E8}"/>
                </a:ext>
              </a:extLst>
            </p:cNvPr>
            <p:cNvSpPr>
              <a:spLocks noChangeAspect="1" noEditPoints="1"/>
            </p:cNvSpPr>
            <p:nvPr/>
          </p:nvSpPr>
          <p:spPr bwMode="auto">
            <a:xfrm>
              <a:off x="2886608" y="36794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43" name="speech_2">
              <a:extLst>
                <a:ext uri="{FF2B5EF4-FFF2-40B4-BE49-F238E27FC236}">
                  <a16:creationId xmlns:a16="http://schemas.microsoft.com/office/drawing/2014/main" id="{1169166E-C8E3-4469-B5B3-E89F861884B0}"/>
                </a:ext>
              </a:extLst>
            </p:cNvPr>
            <p:cNvSpPr>
              <a:spLocks noChangeAspect="1" noEditPoints="1"/>
            </p:cNvSpPr>
            <p:nvPr/>
          </p:nvSpPr>
          <p:spPr bwMode="auto">
            <a:xfrm>
              <a:off x="3029483" y="37937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F9F9F9"/>
            </a:solidFill>
            <a:ln w="19050"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44" name="arrow_15">
              <a:extLst>
                <a:ext uri="{FF2B5EF4-FFF2-40B4-BE49-F238E27FC236}">
                  <a16:creationId xmlns:a16="http://schemas.microsoft.com/office/drawing/2014/main" id="{415DFA54-1986-471D-9B2C-0BA603CF9569}"/>
                </a:ext>
              </a:extLst>
            </p:cNvPr>
            <p:cNvSpPr>
              <a:spLocks noChangeAspect="1" noEditPoints="1"/>
            </p:cNvSpPr>
            <p:nvPr/>
          </p:nvSpPr>
          <p:spPr bwMode="auto">
            <a:xfrm>
              <a:off x="3548999" y="3790783"/>
              <a:ext cx="270526" cy="26929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pic>
        <p:nvPicPr>
          <p:cNvPr id="2" name="Picture 1">
            <a:extLst>
              <a:ext uri="{FF2B5EF4-FFF2-40B4-BE49-F238E27FC236}">
                <a16:creationId xmlns:a16="http://schemas.microsoft.com/office/drawing/2014/main" id="{3B1E3BA0-90C0-4D61-BC1B-84F513C05990}"/>
              </a:ext>
            </a:extLst>
          </p:cNvPr>
          <p:cNvPicPr>
            <a:picLocks noChangeAspect="1"/>
          </p:cNvPicPr>
          <p:nvPr/>
        </p:nvPicPr>
        <p:blipFill rotWithShape="1">
          <a:blip r:embed="rId14"/>
          <a:srcRect t="1642" b="1269"/>
          <a:stretch/>
        </p:blipFill>
        <p:spPr>
          <a:xfrm>
            <a:off x="7411542" y="3676467"/>
            <a:ext cx="1875922" cy="1828984"/>
          </a:xfrm>
          <a:prstGeom prst="rect">
            <a:avLst/>
          </a:prstGeom>
        </p:spPr>
      </p:pic>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79167E-6 -0.02986 L -1.45833E-6 -3.33333E-6 " pathEditMode="relative" rAng="0" ptsTypes="AA">
                                      <p:cBhvr>
                                        <p:cTn id="9" dur="500" fill="hold"/>
                                        <p:tgtEl>
                                          <p:spTgt spid="15"/>
                                        </p:tgtEl>
                                        <p:attrNameLst>
                                          <p:attrName>ppt_x</p:attrName>
                                          <p:attrName>ppt_y</p:attrName>
                                        </p:attrNameLst>
                                      </p:cBhvr>
                                      <p:rCtr x="-117" y="166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decel="100000" fill="hold" nodeType="withEffect">
                                  <p:stCondLst>
                                    <p:cond delay="0"/>
                                  </p:stCondLst>
                                  <p:childTnLst>
                                    <p:animMotion origin="layout" path="M -3.75E-6 0.0419 L -3.75E-6 -2.96296E-6 " pathEditMode="relative" rAng="0" ptsTypes="AA">
                                      <p:cBhvr>
                                        <p:cTn id="14" dur="500" fill="hold"/>
                                        <p:tgtEl>
                                          <p:spTgt spid="8"/>
                                        </p:tgtEl>
                                        <p:attrNameLst>
                                          <p:attrName>ppt_x</p:attrName>
                                          <p:attrName>ppt_y</p:attrName>
                                        </p:attrNameLst>
                                      </p:cBhvr>
                                      <p:rCtr x="0" y="-2106"/>
                                    </p:animMotion>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64" presetClass="path" presetSubtype="0" decel="100000" fill="hold" nodeType="withEffect">
                                  <p:stCondLst>
                                    <p:cond delay="0"/>
                                  </p:stCondLst>
                                  <p:childTnLst>
                                    <p:animMotion origin="layout" path="M -2.5E-6 0.0419 L -2.5E-6 -2.96296E-6 " pathEditMode="relative" rAng="0" ptsTypes="AA">
                                      <p:cBhvr>
                                        <p:cTn id="19" dur="500" fill="hold"/>
                                        <p:tgtEl>
                                          <p:spTgt spid="75"/>
                                        </p:tgtEl>
                                        <p:attrNameLst>
                                          <p:attrName>ppt_x</p:attrName>
                                          <p:attrName>ppt_y</p:attrName>
                                        </p:attrNameLst>
                                      </p:cBhvr>
                                      <p:rCtr x="0" y="-210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nodeType="withEffect">
                                  <p:stCondLst>
                                    <p:cond delay="150"/>
                                  </p:stCondLst>
                                  <p:childTnLst>
                                    <p:animMotion origin="layout" path="M -3.75E-6 0.0419 L -3.75E-6 -2.96296E-6 " pathEditMode="relative" rAng="0" ptsTypes="AA">
                                      <p:cBhvr>
                                        <p:cTn id="24" dur="500" fill="hold"/>
                                        <p:tgtEl>
                                          <p:spTgt spid="10"/>
                                        </p:tgtEl>
                                        <p:attrNameLst>
                                          <p:attrName>ppt_x</p:attrName>
                                          <p:attrName>ppt_y</p:attrName>
                                        </p:attrNameLst>
                                      </p:cBhvr>
                                      <p:rCtr x="0" y="-2106"/>
                                    </p:animMotion>
                                  </p:childTnLst>
                                </p:cTn>
                              </p:par>
                              <p:par>
                                <p:cTn id="25" presetID="10" presetClass="entr" presetSubtype="0" fill="hold" nodeType="withEffect">
                                  <p:stCondLst>
                                    <p:cond delay="1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150"/>
                                  </p:stCondLst>
                                  <p:childTnLst>
                                    <p:animMotion origin="layout" path="M 4.79167E-6 -0.02986 L -1.45833E-6 -3.33333E-6 " pathEditMode="relative" rAng="0" ptsTypes="AA">
                                      <p:cBhvr>
                                        <p:cTn id="29" dur="500" fill="hold"/>
                                        <p:tgtEl>
                                          <p:spTgt spid="16"/>
                                        </p:tgtEl>
                                        <p:attrNameLst>
                                          <p:attrName>ppt_x</p:attrName>
                                          <p:attrName>ppt_y</p:attrName>
                                        </p:attrNameLst>
                                      </p:cBhvr>
                                      <p:rCtr x="-117" y="1667"/>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300"/>
                                  </p:stCondLst>
                                  <p:childTnLst>
                                    <p:animMotion origin="layout" path="M -2.5E-6 0.04189 L -2.5E-6 4.81481E-6 " pathEditMode="relative" rAng="0" ptsTypes="AA">
                                      <p:cBhvr>
                                        <p:cTn id="34" dur="500" fill="hold"/>
                                        <p:tgtEl>
                                          <p:spTgt spid="11"/>
                                        </p:tgtEl>
                                        <p:attrNameLst>
                                          <p:attrName>ppt_x</p:attrName>
                                          <p:attrName>ppt_y</p:attrName>
                                        </p:attrNameLst>
                                      </p:cBhvr>
                                      <p:rCtr x="0" y="-2106"/>
                                    </p:animMotion>
                                  </p:childTnLst>
                                </p:cTn>
                              </p:par>
                              <p:par>
                                <p:cTn id="35" presetID="10" presetClass="entr" presetSubtype="0" fill="hold" nodeType="withEffect">
                                  <p:stCondLst>
                                    <p:cond delay="3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300"/>
                                  </p:stCondLst>
                                  <p:childTnLst>
                                    <p:animMotion origin="layout" path="M 4.79167E-6 -0.02986 L -1.45833E-6 -3.33333E-6 " pathEditMode="relative" rAng="0" ptsTypes="AA">
                                      <p:cBhvr>
                                        <p:cTn id="39" dur="500" fill="hold"/>
                                        <p:tgtEl>
                                          <p:spTgt spid="18"/>
                                        </p:tgtEl>
                                        <p:attrNameLst>
                                          <p:attrName>ppt_x</p:attrName>
                                          <p:attrName>ppt_y</p:attrName>
                                        </p:attrNameLst>
                                      </p:cBhvr>
                                      <p:rCtr x="-117" y="1667"/>
                                    </p:animMotion>
                                  </p:childTnLst>
                                </p:cTn>
                              </p:par>
                              <p:par>
                                <p:cTn id="40" presetID="10" presetClass="entr" presetSubtype="0" fill="hold" nodeType="withEffect">
                                  <p:stCondLst>
                                    <p:cond delay="4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4" presetClass="path" presetSubtype="0" decel="100000" fill="hold" nodeType="withEffect">
                                  <p:stCondLst>
                                    <p:cond delay="450"/>
                                  </p:stCondLst>
                                  <p:childTnLst>
                                    <p:animMotion origin="layout" path="M -3.75E-6 0.0419 L -3.75E-6 -2.96296E-6 " pathEditMode="relative" rAng="0" ptsTypes="AA">
                                      <p:cBhvr>
                                        <p:cTn id="44" dur="500" fill="hold"/>
                                        <p:tgtEl>
                                          <p:spTgt spid="12"/>
                                        </p:tgtEl>
                                        <p:attrNameLst>
                                          <p:attrName>ppt_x</p:attrName>
                                          <p:attrName>ppt_y</p:attrName>
                                        </p:attrNameLst>
                                      </p:cBhvr>
                                      <p:rCtr x="0" y="-2106"/>
                                    </p:animMotion>
                                  </p:childTnLst>
                                </p:cTn>
                              </p:par>
                              <p:par>
                                <p:cTn id="45" presetID="10" presetClass="entr" presetSubtype="0" fill="hold"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64" presetClass="path" presetSubtype="0" decel="100000" fill="hold" nodeType="withEffect">
                                  <p:stCondLst>
                                    <p:cond delay="450"/>
                                  </p:stCondLst>
                                  <p:childTnLst>
                                    <p:animMotion origin="layout" path="M -3.75E-6 0.0419 L -3.75E-6 -2.96296E-6 " pathEditMode="relative" rAng="0" ptsTypes="AA">
                                      <p:cBhvr>
                                        <p:cTn id="49" dur="500" fill="hold"/>
                                        <p:tgtEl>
                                          <p:spTgt spid="2"/>
                                        </p:tgtEl>
                                        <p:attrNameLst>
                                          <p:attrName>ppt_x</p:attrName>
                                          <p:attrName>ppt_y</p:attrName>
                                        </p:attrNameLst>
                                      </p:cBhvr>
                                      <p:rCtr x="0" y="-2106"/>
                                    </p:animMotion>
                                  </p:childTnLst>
                                </p:cTn>
                              </p:par>
                              <p:par>
                                <p:cTn id="50" presetID="10" presetClass="entr" presetSubtype="0" fill="hold" nodeType="withEffect">
                                  <p:stCondLst>
                                    <p:cond delay="4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450"/>
                                  </p:stCondLst>
                                  <p:childTnLst>
                                    <p:animMotion origin="layout" path="M 4.79167E-6 -0.02986 L -1.45833E-6 -3.33333E-6 " pathEditMode="relative" rAng="0" ptsTypes="AA">
                                      <p:cBhvr>
                                        <p:cTn id="54" dur="500" fill="hold"/>
                                        <p:tgtEl>
                                          <p:spTgt spid="23"/>
                                        </p:tgtEl>
                                        <p:attrNameLst>
                                          <p:attrName>ppt_x</p:attrName>
                                          <p:attrName>ppt_y</p:attrName>
                                        </p:attrNameLst>
                                      </p:cBhvr>
                                      <p:rCtr x="-117" y="1667"/>
                                    </p:animMotion>
                                  </p:childTnLst>
                                </p:cTn>
                              </p:par>
                              <p:par>
                                <p:cTn id="55" presetID="10" presetClass="entr" presetSubtype="0" fill="hold" nodeType="withEffect">
                                  <p:stCondLst>
                                    <p:cond delay="6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64" presetClass="path" presetSubtype="0" decel="100000" fill="hold" nodeType="withEffect">
                                  <p:stCondLst>
                                    <p:cond delay="600"/>
                                  </p:stCondLst>
                                  <p:childTnLst>
                                    <p:animMotion origin="layout" path="M 3.95833E-6 0.04189 L 3.95833E-6 4.81481E-6 " pathEditMode="relative" rAng="0" ptsTypes="AA">
                                      <p:cBhvr>
                                        <p:cTn id="59" dur="500" fill="hold"/>
                                        <p:tgtEl>
                                          <p:spTgt spid="14"/>
                                        </p:tgtEl>
                                        <p:attrNameLst>
                                          <p:attrName>ppt_x</p:attrName>
                                          <p:attrName>ppt_y</p:attrName>
                                        </p:attrNameLst>
                                      </p:cBhvr>
                                      <p:rCtr x="0" y="-2106"/>
                                    </p:animMotion>
                                  </p:childTnLst>
                                </p:cTn>
                              </p:par>
                              <p:par>
                                <p:cTn id="60" presetID="10" presetClass="entr" presetSubtype="0" fill="hold" nodeType="withEffect">
                                  <p:stCondLst>
                                    <p:cond delay="6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decel="100000" fill="hold" nodeType="withEffect">
                                  <p:stCondLst>
                                    <p:cond delay="600"/>
                                  </p:stCondLst>
                                  <p:childTnLst>
                                    <p:animMotion origin="layout" path="M 4.79167E-6 -0.02986 L -1.45833E-6 -3.33333E-6 " pathEditMode="relative" rAng="0" ptsTypes="AA">
                                      <p:cBhvr>
                                        <p:cTn id="64" dur="500" fill="hold"/>
                                        <p:tgtEl>
                                          <p:spTgt spid="24"/>
                                        </p:tgtEl>
                                        <p:attrNameLst>
                                          <p:attrName>ppt_x</p:attrName>
                                          <p:attrName>ppt_y</p:attrName>
                                        </p:attrNameLst>
                                      </p:cBhvr>
                                      <p:rCtr x="-117" y="1667"/>
                                    </p:animMotion>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64" presetClass="path" presetSubtype="0" decel="100000" fill="hold" grpId="1" nodeType="withEffect">
                                  <p:stCondLst>
                                    <p:cond delay="0"/>
                                  </p:stCondLst>
                                  <p:childTnLst>
                                    <p:animMotion origin="layout" path="M -3.75E-6 0.0419 L -3.75E-6 -2.96296E-6 " pathEditMode="relative" rAng="0" ptsTypes="AA">
                                      <p:cBhvr>
                                        <p:cTn id="69" dur="500" fill="hold"/>
                                        <p:tgtEl>
                                          <p:spTgt spid="101"/>
                                        </p:tgtEl>
                                        <p:attrNameLst>
                                          <p:attrName>ppt_x</p:attrName>
                                          <p:attrName>ppt_y</p:attrName>
                                        </p:attrNameLst>
                                      </p:cBhvr>
                                      <p:rCtr x="0" y="-2106"/>
                                    </p:animMotion>
                                  </p:childTnLst>
                                </p:cTn>
                              </p:par>
                              <p:par>
                                <p:cTn id="70" presetID="10" presetClass="entr" presetSubtype="0" fill="hold" nodeType="withEffect">
                                  <p:stCondLst>
                                    <p:cond delay="15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64" presetClass="path" presetSubtype="0" decel="100000" fill="hold" nodeType="withEffect">
                                  <p:stCondLst>
                                    <p:cond delay="150"/>
                                  </p:stCondLst>
                                  <p:childTnLst>
                                    <p:animMotion origin="layout" path="M -3.75E-6 0.0419 L -3.75E-6 -2.96296E-6 " pathEditMode="relative" rAng="0" ptsTypes="AA">
                                      <p:cBhvr>
                                        <p:cTn id="74" dur="500" fill="hold"/>
                                        <p:tgtEl>
                                          <p:spTgt spid="25"/>
                                        </p:tgtEl>
                                        <p:attrNameLst>
                                          <p:attrName>ppt_x</p:attrName>
                                          <p:attrName>ppt_y</p:attrName>
                                        </p:attrNameLst>
                                      </p:cBhvr>
                                      <p:rCtr x="0" y="-2106"/>
                                    </p:animMotion>
                                  </p:childTnLst>
                                </p:cTn>
                              </p:par>
                              <p:par>
                                <p:cTn id="75" presetID="10" presetClass="entr" presetSubtype="0" fill="hold" grpId="0" nodeType="withEffect">
                                  <p:stCondLst>
                                    <p:cond delay="30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500"/>
                                        <p:tgtEl>
                                          <p:spTgt spid="124"/>
                                        </p:tgtEl>
                                      </p:cBhvr>
                                    </p:animEffect>
                                  </p:childTnLst>
                                </p:cTn>
                              </p:par>
                              <p:par>
                                <p:cTn id="78" presetID="64" presetClass="path" presetSubtype="0" decel="100000" fill="hold" grpId="1" nodeType="withEffect">
                                  <p:stCondLst>
                                    <p:cond delay="300"/>
                                  </p:stCondLst>
                                  <p:childTnLst>
                                    <p:animMotion origin="layout" path="M -2.91667E-6 0.04189 L -2.91667E-6 4.81481E-6 " pathEditMode="relative" rAng="0" ptsTypes="AA">
                                      <p:cBhvr>
                                        <p:cTn id="79" dur="500" fill="hold"/>
                                        <p:tgtEl>
                                          <p:spTgt spid="124"/>
                                        </p:tgtEl>
                                        <p:attrNameLst>
                                          <p:attrName>ppt_x</p:attrName>
                                          <p:attrName>ppt_y</p:attrName>
                                        </p:attrNameLst>
                                      </p:cBhvr>
                                      <p:rCtr x="0" y="-2106"/>
                                    </p:animMotion>
                                  </p:childTnLst>
                                </p:cTn>
                              </p:par>
                              <p:par>
                                <p:cTn id="80" presetID="10" presetClass="entr" presetSubtype="0" fill="hold" grpId="0" nodeType="withEffect">
                                  <p:stCondLst>
                                    <p:cond delay="45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par>
                                <p:cTn id="83" presetID="64" presetClass="path" presetSubtype="0" decel="100000" fill="hold" grpId="1" nodeType="withEffect">
                                  <p:stCondLst>
                                    <p:cond delay="450"/>
                                  </p:stCondLst>
                                  <p:childTnLst>
                                    <p:animMotion origin="layout" path="M -3.75E-6 0.0419 L -3.75E-6 -2.96296E-6 " pathEditMode="relative" rAng="0" ptsTypes="AA">
                                      <p:cBhvr>
                                        <p:cTn id="84" dur="500" fill="hold"/>
                                        <p:tgtEl>
                                          <p:spTgt spid="127"/>
                                        </p:tgtEl>
                                        <p:attrNameLst>
                                          <p:attrName>ppt_x</p:attrName>
                                          <p:attrName>ppt_y</p:attrName>
                                        </p:attrNameLst>
                                      </p:cBhvr>
                                      <p:rCtr x="0" y="-2106"/>
                                    </p:animMotion>
                                  </p:childTnLst>
                                </p:cTn>
                              </p:par>
                              <p:par>
                                <p:cTn id="85" presetID="10" presetClass="entr" presetSubtype="0" fill="hold" grpId="0" nodeType="withEffect">
                                  <p:stCondLst>
                                    <p:cond delay="60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64" presetClass="path" presetSubtype="0" decel="100000" fill="hold" grpId="1" nodeType="withEffect">
                                  <p:stCondLst>
                                    <p:cond delay="600"/>
                                  </p:stCondLst>
                                  <p:childTnLst>
                                    <p:animMotion origin="layout" path="M -3.75E-6 0.0419 L -3.75E-6 -2.96296E-6 " pathEditMode="relative" rAng="0" ptsTypes="AA">
                                      <p:cBhvr>
                                        <p:cTn id="89" dur="500" fill="hold"/>
                                        <p:tgtEl>
                                          <p:spTgt spid="1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24" grpId="0" animBg="1"/>
      <p:bldP spid="124" grpId="1" animBg="1"/>
      <p:bldP spid="127" grpId="0" animBg="1"/>
      <p:bldP spid="127" grpId="1" animBg="1"/>
      <p:bldP spid="130" grpId="0" animBg="1"/>
      <p:bldP spid="13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Cognitive Services capabilities</a:t>
            </a:r>
            <a:br>
              <a:rPr lang="en-US" dirty="0"/>
            </a:br>
            <a:r>
              <a:rPr lang="en-US" sz="2400" dirty="0"/>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algn="ctr" defTabSz="951004" fontAlgn="base">
                  <a:lnSpc>
                    <a:spcPct val="90000"/>
                  </a:lnSpc>
                  <a:spcBef>
                    <a:spcPct val="0"/>
                  </a:spcBef>
                  <a:spcAft>
                    <a:spcPts val="800"/>
                  </a:spcAft>
                  <a:defRPr/>
                </a:pPr>
                <a:r>
                  <a:rPr lang="en-US" sz="1100" kern="0" dirty="0">
                    <a:gradFill>
                      <a:gsLst>
                        <a:gs pos="1250">
                          <a:srgbClr val="1A1A1A"/>
                        </a:gs>
                        <a:gs pos="100000">
                          <a:srgbClr val="1A1A1A"/>
                        </a:gs>
                      </a:gsLst>
                      <a:lin ang="0" scaled="0"/>
                    </a:gradFill>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70833E-6 3.7037E-6 L 0.04674 3.7037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Cognitive Services Available in Power BI</a:t>
            </a:r>
            <a:br>
              <a:rPr lang="en-US" dirty="0"/>
            </a:br>
            <a:r>
              <a:rPr lang="en-US" sz="2400" dirty="0"/>
              <a:t>These services are available to Power BI dataflows in a “turn key” fashion.</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algn="ctr" defTabSz="951004" fontAlgn="base">
                  <a:lnSpc>
                    <a:spcPct val="90000"/>
                  </a:lnSpc>
                  <a:spcBef>
                    <a:spcPct val="0"/>
                  </a:spcBef>
                  <a:spcAft>
                    <a:spcPts val="800"/>
                  </a:spcAft>
                  <a:defRPr/>
                </a:pPr>
                <a:r>
                  <a:rPr lang="en-US" sz="1100" kern="0" dirty="0">
                    <a:gradFill>
                      <a:gsLst>
                        <a:gs pos="1250">
                          <a:srgbClr val="1A1A1A"/>
                        </a:gs>
                        <a:gs pos="100000">
                          <a:srgbClr val="1A1A1A"/>
                        </a:gs>
                      </a:gsLst>
                      <a:lin ang="0" scaled="0"/>
                    </a:gradFill>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
        <p:nvSpPr>
          <p:cNvPr id="12" name="Rectangle 11">
            <a:extLst>
              <a:ext uri="{FF2B5EF4-FFF2-40B4-BE49-F238E27FC236}">
                <a16:creationId xmlns:a16="http://schemas.microsoft.com/office/drawing/2014/main" id="{77E6E7FD-D206-4D20-915C-3543A00BD0D9}"/>
              </a:ext>
            </a:extLst>
          </p:cNvPr>
          <p:cNvSpPr/>
          <p:nvPr/>
        </p:nvSpPr>
        <p:spPr bwMode="auto">
          <a:xfrm>
            <a:off x="609600" y="2943383"/>
            <a:ext cx="1581584" cy="56643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ln w="22225">
                <a:solidFill>
                  <a:schemeClr val="accent2"/>
                </a:solidFill>
                <a:prstDash val="solid"/>
              </a:ln>
              <a:solidFill>
                <a:schemeClr val="accent2">
                  <a:lumMod val="40000"/>
                  <a:lumOff val="60000"/>
                </a:schemeClr>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AB5A4FD-F892-47C5-BFAD-962AC3F60C37}"/>
              </a:ext>
            </a:extLst>
          </p:cNvPr>
          <p:cNvSpPr/>
          <p:nvPr/>
        </p:nvSpPr>
        <p:spPr bwMode="auto">
          <a:xfrm>
            <a:off x="5180434" y="2957239"/>
            <a:ext cx="1866946" cy="9283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ln w="22225">
                <a:solidFill>
                  <a:schemeClr val="accent2"/>
                </a:solidFill>
                <a:prstDash val="solid"/>
              </a:ln>
              <a:solidFill>
                <a:schemeClr val="accent2">
                  <a:lumMod val="40000"/>
                  <a:lumOff val="60000"/>
                </a:schemeClr>
              </a:solidFill>
              <a:ea typeface="Segoe UI" pitchFamily="34" charset="0"/>
              <a:cs typeface="Segoe UI" pitchFamily="34" charset="0"/>
            </a:endParaRPr>
          </a:p>
        </p:txBody>
      </p:sp>
    </p:spTree>
    <p:extLst>
      <p:ext uri="{BB962C8B-B14F-4D97-AF65-F5344CB8AC3E}">
        <p14:creationId xmlns:p14="http://schemas.microsoft.com/office/powerpoint/2010/main" val="43918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70833E-6 3.7037E-6 L 0.04674 3.7037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dirty="0">
                <a:gradFill>
                  <a:gsLst>
                    <a:gs pos="1250">
                      <a:srgbClr val="353535"/>
                    </a:gs>
                    <a:gs pos="100000">
                      <a:srgbClr val="353535"/>
                    </a:gs>
                  </a:gsLst>
                  <a:lin ang="5400000" scaled="0"/>
                </a:gradFill>
                <a:latin typeface="Segoe UI Light"/>
              </a:rPr>
              <a:t>Vision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Rectangle 1">
            <a:extLst>
              <a:ext uri="{FF2B5EF4-FFF2-40B4-BE49-F238E27FC236}">
                <a16:creationId xmlns:a16="http://schemas.microsoft.com/office/drawing/2014/main" id="{78EB74E5-823C-4DAE-93D6-5055FA61BBA7}"/>
              </a:ext>
            </a:extLst>
          </p:cNvPr>
          <p:cNvSpPr/>
          <p:nvPr/>
        </p:nvSpPr>
        <p:spPr>
          <a:xfrm>
            <a:off x="489052" y="2014817"/>
            <a:ext cx="8227245" cy="1077218"/>
          </a:xfrm>
          <a:prstGeom prst="rect">
            <a:avLst/>
          </a:prstGeom>
        </p:spPr>
        <p:txBody>
          <a:bodyPr wrap="square">
            <a:spAutoFit/>
          </a:bodyPr>
          <a:lstStyle/>
          <a:p>
            <a:r>
              <a:rPr lang="en-US" sz="3200" dirty="0">
                <a:gradFill>
                  <a:gsLst>
                    <a:gs pos="2326">
                      <a:schemeClr val="tx1"/>
                    </a:gs>
                    <a:gs pos="30000">
                      <a:schemeClr val="tx1"/>
                    </a:gs>
                  </a:gsLst>
                  <a:lin ang="5400000" scaled="1"/>
                </a:gradFill>
                <a:latin typeface="+mj-lt"/>
              </a:rPr>
              <a:t>Image-processing algorithms to smartly identify, caption, and moderate your pictures</a:t>
            </a:r>
          </a:p>
        </p:txBody>
      </p:sp>
      <p:pic>
        <p:nvPicPr>
          <p:cNvPr id="12" name="Picture 11">
            <a:extLst>
              <a:ext uri="{FF2B5EF4-FFF2-40B4-BE49-F238E27FC236}">
                <a16:creationId xmlns:a16="http://schemas.microsoft.com/office/drawing/2014/main" id="{BE9F310A-1C5A-4E1B-ABA5-E8803A3AB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7" y="3387201"/>
            <a:ext cx="8227245" cy="2274645"/>
          </a:xfrm>
          <a:prstGeom prst="rect">
            <a:avLst/>
          </a:prstGeom>
        </p:spPr>
      </p:pic>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63" presetClass="path" presetSubtype="0" decel="100000" fill="hold" grpId="1" nodeType="withEffect">
                                  <p:stCondLst>
                                    <p:cond delay="0"/>
                                  </p:stCondLst>
                                  <p:childTnLst>
                                    <p:animMotion origin="layout" path="M -0.02617 -2.96296E-6 L -1.66667E-6 -2.96296E-6 " pathEditMode="relative" rAng="0" ptsTypes="AA">
                                      <p:cBhvr>
                                        <p:cTn id="9" dur="500" fill="hold"/>
                                        <p:tgtEl>
                                          <p:spTgt spid="44"/>
                                        </p:tgtEl>
                                        <p:attrNameLst>
                                          <p:attrName>ppt_x</p:attrName>
                                          <p:attrName>ppt_y</p:attrName>
                                        </p:attrNameLst>
                                      </p:cBhvr>
                                      <p:rCtr x="1302"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nodeType="withEffect">
                                  <p:stCondLst>
                                    <p:cond delay="0"/>
                                  </p:stCondLst>
                                  <p:childTnLst>
                                    <p:animMotion origin="layout" path="M -0.02617 -2.96296E-6 L 2.08333E-6 -2.96296E-6 " pathEditMode="relative" rAng="0" ptsTypes="AA">
                                      <p:cBhvr>
                                        <p:cTn id="14" dur="500" fill="hold"/>
                                        <p:tgtEl>
                                          <p:spTgt spid="3"/>
                                        </p:tgtEl>
                                        <p:attrNameLst>
                                          <p:attrName>ppt_x</p:attrName>
                                          <p:attrName>ppt_y</p:attrName>
                                        </p:attrNameLst>
                                      </p:cBhvr>
                                      <p:rCtr x="1302"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grpId="1" nodeType="withEffect">
                                  <p:stCondLst>
                                    <p:cond delay="0"/>
                                  </p:stCondLst>
                                  <p:childTnLst>
                                    <p:animMotion origin="layout" path="M -0.02617 -2.22222E-6 L -3.95833E-6 -2.22222E-6 " pathEditMode="relative" rAng="0" ptsTypes="AA">
                                      <p:cBhvr>
                                        <p:cTn id="19" dur="500" fill="hold"/>
                                        <p:tgtEl>
                                          <p:spTgt spid="2"/>
                                        </p:tgtEl>
                                        <p:attrNameLst>
                                          <p:attrName>ppt_x</p:attrName>
                                          <p:attrName>ppt_y</p:attrName>
                                        </p:attrNameLst>
                                      </p:cBhvr>
                                      <p:rCtr x="1302" y="0"/>
                                    </p:animMotion>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Vision</a:t>
            </a:r>
          </a:p>
        </p:txBody>
      </p:sp>
      <p:sp>
        <p:nvSpPr>
          <p:cNvPr id="57" name="TextBox 56"/>
          <p:cNvSpPr txBox="1"/>
          <p:nvPr/>
        </p:nvSpPr>
        <p:spPr>
          <a:xfrm>
            <a:off x="3375019" y="4861397"/>
            <a:ext cx="2176454" cy="501041"/>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Content Moderator</a:t>
            </a:r>
          </a:p>
        </p:txBody>
      </p:sp>
      <p:sp>
        <p:nvSpPr>
          <p:cNvPr id="58" name="TextBox 57"/>
          <p:cNvSpPr txBox="1"/>
          <p:nvPr/>
        </p:nvSpPr>
        <p:spPr>
          <a:xfrm>
            <a:off x="6417226" y="4861397"/>
            <a:ext cx="260984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 Vision</a:t>
            </a:r>
            <a:endPar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59" name="TextBox 58"/>
          <p:cNvSpPr txBox="1"/>
          <p:nvPr/>
        </p:nvSpPr>
        <p:spPr>
          <a:xfrm>
            <a:off x="5087578" y="2536801"/>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5016593" y="2982629"/>
            <a:ext cx="2318424" cy="479807"/>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6307224" y="5320653"/>
            <a:ext cx="2829845" cy="673551"/>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Customizable web service </a:t>
            </a:r>
            <a:b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that learns to recognize </a:t>
            </a:r>
            <a:b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3017314" y="5320653"/>
            <a:ext cx="2891865" cy="673551"/>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Machine-assisted moderation </a:t>
            </a:r>
            <a:b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of text and images, augmented with human review tools</a:t>
            </a:r>
          </a:p>
        </p:txBody>
      </p:sp>
      <p:sp>
        <p:nvSpPr>
          <p:cNvPr id="127" name="TextBox 126"/>
          <p:cNvSpPr txBox="1"/>
          <p:nvPr/>
        </p:nvSpPr>
        <p:spPr>
          <a:xfrm>
            <a:off x="1616464" y="2536801"/>
            <a:ext cx="2399055" cy="501134"/>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Computer Vision</a:t>
            </a:r>
          </a:p>
        </p:txBody>
      </p:sp>
      <p:sp>
        <p:nvSpPr>
          <p:cNvPr id="20" name="Rectangle 19"/>
          <p:cNvSpPr/>
          <p:nvPr/>
        </p:nvSpPr>
        <p:spPr>
          <a:xfrm>
            <a:off x="1676180" y="2982629"/>
            <a:ext cx="2279623" cy="479807"/>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Distill actionable information from images </a:t>
            </a:r>
          </a:p>
        </p:txBody>
      </p:sp>
      <p:sp>
        <p:nvSpPr>
          <p:cNvPr id="135" name="TextBox 134"/>
          <p:cNvSpPr txBox="1"/>
          <p:nvPr/>
        </p:nvSpPr>
        <p:spPr>
          <a:xfrm>
            <a:off x="8281336" y="2536801"/>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Face</a:t>
            </a:r>
          </a:p>
        </p:txBody>
      </p:sp>
      <p:sp>
        <p:nvSpPr>
          <p:cNvPr id="136" name="Rectangle 135"/>
          <p:cNvSpPr/>
          <p:nvPr/>
        </p:nvSpPr>
        <p:spPr>
          <a:xfrm>
            <a:off x="7988056" y="2982629"/>
            <a:ext cx="2763014" cy="674031"/>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Detect, identify, analyze, organize, tag faces in photos, and even recognize emotions</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462126" y="1930707"/>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9044463" y="1854054"/>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5879222" y="1835269"/>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7368807" y="4204025"/>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4159558" y="4137703"/>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5756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0.02617 -7.40741E-7 L -3.125E-6 -7.40741E-7 " pathEditMode="relative" rAng="0" ptsTypes="AA">
                                      <p:cBhvr>
                                        <p:cTn id="9" dur="500" fill="hold"/>
                                        <p:tgtEl>
                                          <p:spTgt spid="3"/>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decel="100000" fill="hold" grpId="1" nodeType="withEffect">
                                  <p:stCondLst>
                                    <p:cond delay="0"/>
                                  </p:stCondLst>
                                  <p:childTnLst>
                                    <p:animMotion origin="layout" path="M -0.02617 -7.40741E-7 L -3.125E-6 -7.40741E-7 " pathEditMode="relative" rAng="0" ptsTypes="AA">
                                      <p:cBhvr>
                                        <p:cTn id="14" dur="500" fill="hold"/>
                                        <p:tgtEl>
                                          <p:spTgt spid="44"/>
                                        </p:tgtEl>
                                        <p:attrNameLst>
                                          <p:attrName>ppt_x</p:attrName>
                                          <p:attrName>ppt_y</p:attrName>
                                        </p:attrNameLst>
                                      </p:cBhvr>
                                      <p:rCtr x="1302" y="0"/>
                                    </p:animMotion>
                                  </p:childTnLst>
                                </p:cTn>
                              </p:par>
                              <p:par>
                                <p:cTn id="15" presetID="53" presetClass="entr" presetSubtype="16"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500" fill="hold"/>
                                        <p:tgtEl>
                                          <p:spTgt spid="65"/>
                                        </p:tgtEl>
                                        <p:attrNameLst>
                                          <p:attrName>ppt_w</p:attrName>
                                        </p:attrNameLst>
                                      </p:cBhvr>
                                      <p:tavLst>
                                        <p:tav tm="0">
                                          <p:val>
                                            <p:fltVal val="0"/>
                                          </p:val>
                                        </p:tav>
                                        <p:tav tm="100000">
                                          <p:val>
                                            <p:strVal val="#ppt_w"/>
                                          </p:val>
                                        </p:tav>
                                      </p:tavLst>
                                    </p:anim>
                                    <p:anim calcmode="lin" valueType="num">
                                      <p:cBhvr>
                                        <p:cTn id="18" dur="500" fill="hold"/>
                                        <p:tgtEl>
                                          <p:spTgt spid="65"/>
                                        </p:tgtEl>
                                        <p:attrNameLst>
                                          <p:attrName>ppt_h</p:attrName>
                                        </p:attrNameLst>
                                      </p:cBhvr>
                                      <p:tavLst>
                                        <p:tav tm="0">
                                          <p:val>
                                            <p:fltVal val="0"/>
                                          </p:val>
                                        </p:tav>
                                        <p:tav tm="100000">
                                          <p:val>
                                            <p:strVal val="#ppt_h"/>
                                          </p:val>
                                        </p:tav>
                                      </p:tavLst>
                                    </p:anim>
                                    <p:animEffect transition="in" filter="fade">
                                      <p:cBhvr>
                                        <p:cTn id="19" dur="500"/>
                                        <p:tgtEl>
                                          <p:spTgt spid="65"/>
                                        </p:tgtEl>
                                      </p:cBhvr>
                                    </p:animEffect>
                                  </p:childTnLst>
                                </p:cTn>
                              </p:par>
                              <p:par>
                                <p:cTn id="20" presetID="53" presetClass="entr" presetSubtype="16"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fill="hold"/>
                                        <p:tgtEl>
                                          <p:spTgt spid="68"/>
                                        </p:tgtEl>
                                        <p:attrNameLst>
                                          <p:attrName>ppt_w</p:attrName>
                                        </p:attrNameLst>
                                      </p:cBhvr>
                                      <p:tavLst>
                                        <p:tav tm="0">
                                          <p:val>
                                            <p:fltVal val="0"/>
                                          </p:val>
                                        </p:tav>
                                        <p:tav tm="100000">
                                          <p:val>
                                            <p:strVal val="#ppt_w"/>
                                          </p:val>
                                        </p:tav>
                                      </p:tavLst>
                                    </p:anim>
                                    <p:anim calcmode="lin" valueType="num">
                                      <p:cBhvr>
                                        <p:cTn id="23" dur="500" fill="hold"/>
                                        <p:tgtEl>
                                          <p:spTgt spid="68"/>
                                        </p:tgtEl>
                                        <p:attrNameLst>
                                          <p:attrName>ppt_h</p:attrName>
                                        </p:attrNameLst>
                                      </p:cBhvr>
                                      <p:tavLst>
                                        <p:tav tm="0">
                                          <p:val>
                                            <p:fltVal val="0"/>
                                          </p:val>
                                        </p:tav>
                                        <p:tav tm="100000">
                                          <p:val>
                                            <p:strVal val="#ppt_h"/>
                                          </p:val>
                                        </p:tav>
                                      </p:tavLst>
                                    </p:anim>
                                    <p:animEffect transition="in" filter="fade">
                                      <p:cBhvr>
                                        <p:cTn id="24" dur="500"/>
                                        <p:tgtEl>
                                          <p:spTgt spid="6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p:cTn id="27" dur="500" fill="hold"/>
                                        <p:tgtEl>
                                          <p:spTgt spid="77"/>
                                        </p:tgtEl>
                                        <p:attrNameLst>
                                          <p:attrName>ppt_w</p:attrName>
                                        </p:attrNameLst>
                                      </p:cBhvr>
                                      <p:tavLst>
                                        <p:tav tm="0">
                                          <p:val>
                                            <p:fltVal val="0"/>
                                          </p:val>
                                        </p:tav>
                                        <p:tav tm="100000">
                                          <p:val>
                                            <p:strVal val="#ppt_w"/>
                                          </p:val>
                                        </p:tav>
                                      </p:tavLst>
                                    </p:anim>
                                    <p:anim calcmode="lin" valueType="num">
                                      <p:cBhvr>
                                        <p:cTn id="28" dur="500" fill="hold"/>
                                        <p:tgtEl>
                                          <p:spTgt spid="77"/>
                                        </p:tgtEl>
                                        <p:attrNameLst>
                                          <p:attrName>ppt_h</p:attrName>
                                        </p:attrNameLst>
                                      </p:cBhvr>
                                      <p:tavLst>
                                        <p:tav tm="0">
                                          <p:val>
                                            <p:fltVal val="0"/>
                                          </p:val>
                                        </p:tav>
                                        <p:tav tm="100000">
                                          <p:val>
                                            <p:strVal val="#ppt_h"/>
                                          </p:val>
                                        </p:tav>
                                      </p:tavLst>
                                    </p:anim>
                                    <p:animEffect transition="in" filter="fade">
                                      <p:cBhvr>
                                        <p:cTn id="29" dur="500"/>
                                        <p:tgtEl>
                                          <p:spTgt spid="77"/>
                                        </p:tgtEl>
                                      </p:cBhvr>
                                    </p:animEffect>
                                  </p:childTnLst>
                                </p:cTn>
                              </p:par>
                              <p:par>
                                <p:cTn id="30" presetID="53" presetClass="entr" presetSubtype="16"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 calcmode="lin" valueType="num">
                                      <p:cBhvr>
                                        <p:cTn id="32" dur="500" fill="hold"/>
                                        <p:tgtEl>
                                          <p:spTgt spid="78"/>
                                        </p:tgtEl>
                                        <p:attrNameLst>
                                          <p:attrName>ppt_w</p:attrName>
                                        </p:attrNameLst>
                                      </p:cBhvr>
                                      <p:tavLst>
                                        <p:tav tm="0">
                                          <p:val>
                                            <p:fltVal val="0"/>
                                          </p:val>
                                        </p:tav>
                                        <p:tav tm="100000">
                                          <p:val>
                                            <p:strVal val="#ppt_w"/>
                                          </p:val>
                                        </p:tav>
                                      </p:tavLst>
                                    </p:anim>
                                    <p:anim calcmode="lin" valueType="num">
                                      <p:cBhvr>
                                        <p:cTn id="33" dur="500" fill="hold"/>
                                        <p:tgtEl>
                                          <p:spTgt spid="78"/>
                                        </p:tgtEl>
                                        <p:attrNameLst>
                                          <p:attrName>ppt_h</p:attrName>
                                        </p:attrNameLst>
                                      </p:cBhvr>
                                      <p:tavLst>
                                        <p:tav tm="0">
                                          <p:val>
                                            <p:fltVal val="0"/>
                                          </p:val>
                                        </p:tav>
                                        <p:tav tm="100000">
                                          <p:val>
                                            <p:strVal val="#ppt_h"/>
                                          </p:val>
                                        </p:tav>
                                      </p:tavLst>
                                    </p:anim>
                                    <p:animEffect transition="in" filter="fade">
                                      <p:cBhvr>
                                        <p:cTn id="34" dur="500"/>
                                        <p:tgtEl>
                                          <p:spTgt spid="78"/>
                                        </p:tgtEl>
                                      </p:cBhvr>
                                    </p:animEffect>
                                  </p:childTnLst>
                                </p:cTn>
                              </p:par>
                              <p:par>
                                <p:cTn id="35" presetID="53" presetClass="entr" presetSubtype="16"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p:cTn id="37" dur="500" fill="hold"/>
                                        <p:tgtEl>
                                          <p:spTgt spid="81"/>
                                        </p:tgtEl>
                                        <p:attrNameLst>
                                          <p:attrName>ppt_w</p:attrName>
                                        </p:attrNameLst>
                                      </p:cBhvr>
                                      <p:tavLst>
                                        <p:tav tm="0">
                                          <p:val>
                                            <p:fltVal val="0"/>
                                          </p:val>
                                        </p:tav>
                                        <p:tav tm="100000">
                                          <p:val>
                                            <p:strVal val="#ppt_w"/>
                                          </p:val>
                                        </p:tav>
                                      </p:tavLst>
                                    </p:anim>
                                    <p:anim calcmode="lin" valueType="num">
                                      <p:cBhvr>
                                        <p:cTn id="38" dur="500" fill="hold"/>
                                        <p:tgtEl>
                                          <p:spTgt spid="81"/>
                                        </p:tgtEl>
                                        <p:attrNameLst>
                                          <p:attrName>ppt_h</p:attrName>
                                        </p:attrNameLst>
                                      </p:cBhvr>
                                      <p:tavLst>
                                        <p:tav tm="0">
                                          <p:val>
                                            <p:fltVal val="0"/>
                                          </p:val>
                                        </p:tav>
                                        <p:tav tm="100000">
                                          <p:val>
                                            <p:strVal val="#ppt_h"/>
                                          </p:val>
                                        </p:tav>
                                      </p:tavLst>
                                    </p:anim>
                                    <p:animEffect transition="in" filter="fade">
                                      <p:cBhvr>
                                        <p:cTn id="39" dur="500"/>
                                        <p:tgtEl>
                                          <p:spTgt spid="8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fade">
                                      <p:cBhvr>
                                        <p:cTn id="46" dur="500"/>
                                        <p:tgtEl>
                                          <p:spTgt spid="1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fade">
                                      <p:cBhvr>
                                        <p:cTn id="52" dur="500"/>
                                        <p:tgtEl>
                                          <p:spTgt spid="1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7" grpId="0"/>
      <p:bldP spid="58" grpId="0"/>
      <p:bldP spid="59" grpId="0"/>
      <p:bldP spid="4" grpId="0"/>
      <p:bldP spid="29" grpId="0"/>
      <p:bldP spid="30" grpId="0"/>
      <p:bldP spid="127" grpId="0"/>
      <p:bldP spid="20" grpId="0"/>
      <p:bldP spid="135" grpId="0"/>
      <p:bldP spid="136" grpId="0"/>
      <p:bldP spid="7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9e189ebee5e4172a11395060ad98300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671bfb0d0766fb2398015e85ffed677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L100 Cognitive Services overview deck - updated with Bing Entity Search</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Brian Marble</DisplayName>
        <AccountId>115203</AccountId>
        <AccountType/>
      </UserInfo>
    </Owner>
    <PublishDate xmlns="230E9DF3-BE65-4C73-A93B-D1236EBD677E">2018-04-02T07:00:00+00:00</PublishDate>
    <GenericHTML1 xmlns="230e9df3-be65-4c73-a93b-d1236ebd677e" xsi:nil="true"/>
    <k21a64daf20d4502b2796a1c6b8ce6c8 xmlns="230e9df3-be65-4c73-a93b-d1236ebd677e">
      <Terms xmlns="http://schemas.microsoft.com/office/infopath/2007/PartnerControls"/>
    </k21a64daf20d4502b2796a1c6b8ce6c8>
    <Expire_x0020_Review xmlns="230e9df3-be65-4c73-a93b-d1236ebd677e">2019-12-31T08:00:00+00:00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Solution Areas Domain</TermName>
          <TermId xmlns="http://schemas.microsoft.com/office/infopath/2007/PartnerControls">29128e03-27e8-43b8-a392-e62406af9c80</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i:0#.f|membership|bmarb@microsoft.com</DisplayName>
        <AccountId>115203</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Cognitive Services</TermName>
          <TermId xmlns="http://schemas.microsoft.com/office/infopath/2007/PartnerControls">d4822b8f-2d1c-4a11-826f-7fd59398add0</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s>
    </b60f8d2dbb984f349d80d8196897f4d3>
    <Thumbnail1 xmlns="230e9df3-be65-4c73-a93b-d1236ebd677e">
      <Url>https://microsoft.sharepoint.com/sites/Infopedia_G01KC/Style%20Library/Thumbnails/G01KC-1-29493/Cognitive%20Services%20Walking%20Deck.png</Url>
      <Description>/sites/Infopedia_G01KC/Style Library/Thumbnails/G01KC-1-29493/Cognitive Services Walking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3090</Value>
      <Value>31</Value>
      <Value>29</Value>
      <Value>435</Value>
      <Value>3097</Value>
      <Value>2325</Value>
      <Value>354</Value>
      <Value>20</Value>
      <Value>3091</Value>
      <Value>21</Value>
      <Value>14</Value>
      <Value>2490</Value>
      <Value>2119</Value>
      <Value>374</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G01KC-1-29467</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G01KC-99682991-29493</_dlc_DocId>
    <_dlc_DocIdUrl xmlns="230e9df3-be65-4c73-a93b-d1236ebd677e">
      <Url>https://microsoft.sharepoint.com/sites/Infopedia_G01KC/_layouts/15/DocIdRedir.aspx?ID=G01KC-99682991-29493</Url>
      <Description>G01KC-99682991-29493</Description>
    </_dlc_DocIdUrl>
    <_dlc_ExpireDateSaved xmlns="http://schemas.microsoft.com/sharepoint/v3" xsi:nil="true"/>
    <_dlc_ExpireDate xmlns="http://schemas.microsoft.com/sharepoint/v3">2020-01-30T08:00:00+00:00</_dlc_ExpireDate>
    <lbla xmlns="b3bc04a5-d503-43b1-b98c-a8cf663329d9">
      <UserInfo>
        <DisplayName/>
        <AccountId xsi:nil="true"/>
        <AccountType/>
      </UserInfo>
    </lbla>
    <MediaServiceKeyPoints xmlns="b3bc04a5-d503-43b1-b98c-a8cf663329d9" xsi:nil="true"/>
    <OwnersManager xmlns="230e9df3-be65-4c73-a93b-d1236ebd677e">
      <UserInfo>
        <DisplayName>Orlagh Neary</DisplayName>
        <AccountId>266</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Business Development ＆ Strategy</TermName>
          <TermId xmlns="http://schemas.microsoft.com/office/infopath/2007/PartnerControls">e15e035a-c407-4f56-adf2-716c26e5bbdb</TermId>
        </TermInfo>
      </Term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documentManagement>
</p:propertie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F5626892-6482-4B36-B3B1-DEE9D91EE395}">
  <ds:schemaRefs>
    <ds:schemaRef ds:uri="Microsoft.SharePoint.Taxonomy.ContentTypeSync"/>
  </ds:schemaRefs>
</ds:datastoreItem>
</file>

<file path=customXml/itemProps2.xml><?xml version="1.0" encoding="utf-8"?>
<ds:datastoreItem xmlns:ds="http://schemas.openxmlformats.org/officeDocument/2006/customXml" ds:itemID="{5002F779-C685-4FB7-AC36-4199056E8F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CFEA43-4BDE-4FDD-87EA-A5929F239C6C}">
  <ds:schemaRefs>
    <ds:schemaRef ds:uri="http://schemas.microsoft.com/sharepoint/events"/>
  </ds:schemaRefs>
</ds:datastoreItem>
</file>

<file path=customXml/itemProps4.xml><?xml version="1.0" encoding="utf-8"?>
<ds:datastoreItem xmlns:ds="http://schemas.openxmlformats.org/officeDocument/2006/customXml" ds:itemID="{0183B4B2-99EA-4AD7-A286-BABF5A102E53}">
  <ds:schemaRefs>
    <ds:schemaRef ds:uri="http://schemas.microsoft.com/sharepoint/v3/contenttype/forms"/>
  </ds:schemaRefs>
</ds:datastoreItem>
</file>

<file path=customXml/itemProps5.xml><?xml version="1.0" encoding="utf-8"?>
<ds:datastoreItem xmlns:ds="http://schemas.openxmlformats.org/officeDocument/2006/customXml" ds:itemID="{57A5C839-C9CA-4569-A7F3-278111B05EF0}">
  <ds:schemaRefs>
    <ds:schemaRef ds:uri="http://schemas.microsoft.com/office/2006/metadata/properties"/>
    <ds:schemaRef ds:uri="http://schemas.microsoft.com/office/infopath/2007/PartnerControls"/>
    <ds:schemaRef ds:uri="230e9df3-be65-4c73-a93b-d1236ebd677e"/>
    <ds:schemaRef ds:uri="230E9DF3-BE65-4C73-A93B-D1236EBD677E"/>
    <ds:schemaRef ds:uri="http://schemas.microsoft.com/sharepoint/v3"/>
    <ds:schemaRef ds:uri="b3bc04a5-d503-43b1-b98c-a8cf663329d9"/>
  </ds:schemaRefs>
</ds:datastoreItem>
</file>

<file path=customXml/itemProps6.xml><?xml version="1.0" encoding="utf-8"?>
<ds:datastoreItem xmlns:ds="http://schemas.openxmlformats.org/officeDocument/2006/customXml" ds:itemID="{F4BB3DC5-F0F6-4336-AF13-71ECB076DEAB}">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2522</TotalTime>
  <Words>5296</Words>
  <Application>Microsoft Office PowerPoint</Application>
  <PresentationFormat>Widescreen</PresentationFormat>
  <Paragraphs>415</Paragraphs>
  <Slides>17</Slides>
  <Notes>11</Notes>
  <HiddenSlides>7</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8" baseType="lpstr">
      <vt:lpstr>Arial</vt:lpstr>
      <vt:lpstr>Calibri</vt:lpstr>
      <vt:lpstr>Calibri Light</vt:lpstr>
      <vt:lpstr>Consolas</vt:lpstr>
      <vt:lpstr>Segoe UI</vt:lpstr>
      <vt:lpstr>Segoe UI Light</vt:lpstr>
      <vt:lpstr>Segoe UI Semibold</vt:lpstr>
      <vt:lpstr>Segoe UI Semilight</vt:lpstr>
      <vt:lpstr>SMSG Readiness Master Template 16x9_MODIFIED</vt:lpstr>
      <vt:lpstr>Office Theme</vt:lpstr>
      <vt:lpstr>think-cell Slide</vt:lpstr>
      <vt:lpstr>Intro to Cognitive Services</vt:lpstr>
      <vt:lpstr>Microsoft Cognitive Services Give your apps a human side</vt:lpstr>
      <vt:lpstr>Why Microsoft  Cognitive Services?</vt:lpstr>
      <vt:lpstr>Microsoft Cognitive Services updates</vt:lpstr>
      <vt:lpstr>A variety of real-world applications</vt:lpstr>
      <vt:lpstr>Cognitive Services capabilities Infuse your apps, websites, and bots with human-like intelligence </vt:lpstr>
      <vt:lpstr>Cognitive Services Available in Power BI These services are available to Power BI dataflows in a “turn key” fashion.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Walking Deck - L100</dc:title>
  <dc:creator>russ rogers</dc:creator>
  <cp:lastModifiedBy>Chris Mitchell (OCP)</cp:lastModifiedBy>
  <cp:revision>90</cp:revision>
  <dcterms:modified xsi:type="dcterms:W3CDTF">2020-02-25T22:49:52Z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435;#technical presentations|83a894cf-702b-47fc-aba5-41bd10dc1e75</vt:lpwstr>
  </property>
  <property fmtid="{D5CDD505-2E9C-101B-9397-08002B2CF9AE}" pid="9" name="ContentTypeId">
    <vt:lpwstr>0x0101000E4CB7077FEE4FF7AE86D4A500EEC780030016C849C62B10EB41ACA8C7EEDEF40BB20099ECF64382448D48A56095091C66B1A9</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2490;#Solution Areas Domain|29128e03-27e8-43b8-a392-e62406af9c80;#21;#Intelligent Cloud|adc2fe87-c79a-4ded-a449-3f86b954069d;#20;#Microsoft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2325;#Data and AI|60d86926-9fc6-4873-ad19-e15bf82160d7;#374;#machine learning|912b89bd-3197-4d37-838b-dea3c299099a</vt:lpwstr>
  </property>
  <property fmtid="{D5CDD505-2E9C-101B-9397-08002B2CF9AE}" pid="17" name="SMSGTags">
    <vt:lpwstr/>
  </property>
  <property fmtid="{D5CDD505-2E9C-101B-9397-08002B2CF9AE}" pid="18" name="Products">
    <vt:lpwstr>2119;#Microsoft Cognitive Services|d4822b8f-2d1c-4a11-826f-7fd59398add0</vt:lpwstr>
  </property>
  <property fmtid="{D5CDD505-2E9C-101B-9397-08002B2CF9AE}" pid="19" name="_dlc_DocIdItemGuid">
    <vt:lpwstr>d8539686-2b70-40fa-be8a-2e3513954b36</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354;#Technology Solutions Professional|18ae106e-2924-4f2d-83ba-9b3af46c5a31</vt:lpwstr>
  </property>
  <property fmtid="{D5CDD505-2E9C-101B-9397-08002B2CF9AE}" pid="40"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1" name="NewsSource">
    <vt:lpwstr/>
  </property>
  <property fmtid="{D5CDD505-2E9C-101B-9397-08002B2CF9AE}" pid="42" name="SharedWithUsers">
    <vt:lpwstr>25388;#Natalia Garcia (Consultora Marco Chile CIA LTD);#4900;#Boon Teng Tan;#6194;#Raymond Chin;#79478;#David Caicedo;#46697;#Samuel Denton-Giles;#60837;#Doug Schieffer;#5652;#Ahmed Howaidy;#100200;#Mike Kiernan;#97949;#Robert Zimmermann;#82257;#Rania Gou</vt:lpwstr>
  </property>
  <property fmtid="{D5CDD505-2E9C-101B-9397-08002B2CF9AE}" pid="43" name="FolderExtensions">
    <vt:lpwstr/>
  </property>
  <property fmtid="{D5CDD505-2E9C-101B-9397-08002B2CF9AE}" pid="44" name="ParentID1">
    <vt:lpwstr>G01KC-1-19180</vt:lpwstr>
  </property>
  <property fmtid="{D5CDD505-2E9C-101B-9397-08002B2CF9AE}" pid="45" name="MSIP_Label_f42aa342-8706-4288-bd11-ebb85995028c_Enabled">
    <vt:lpwstr>True</vt:lpwstr>
  </property>
  <property fmtid="{D5CDD505-2E9C-101B-9397-08002B2CF9AE}" pid="46" name="MSIP_Label_f42aa342-8706-4288-bd11-ebb85995028c_SiteId">
    <vt:lpwstr>72f988bf-86f1-41af-91ab-2d7cd011db47</vt:lpwstr>
  </property>
  <property fmtid="{D5CDD505-2E9C-101B-9397-08002B2CF9AE}" pid="47" name="MSIP_Label_f42aa342-8706-4288-bd11-ebb85995028c_Ref">
    <vt:lpwstr>https://api.informationprotection.azure.com/api/72f988bf-86f1-41af-91ab-2d7cd011db47</vt:lpwstr>
  </property>
  <property fmtid="{D5CDD505-2E9C-101B-9397-08002B2CF9AE}" pid="48" name="MSIP_Label_f42aa342-8706-4288-bd11-ebb85995028c_SetBy">
    <vt:lpwstr>gibattag@microsoft.com</vt:lpwstr>
  </property>
  <property fmtid="{D5CDD505-2E9C-101B-9397-08002B2CF9AE}" pid="49" name="MSIP_Label_f42aa342-8706-4288-bd11-ebb85995028c_SetDate">
    <vt:lpwstr>2017-05-10T00:12:33.1717880-07:00</vt:lpwstr>
  </property>
  <property fmtid="{D5CDD505-2E9C-101B-9397-08002B2CF9AE}" pid="50" name="MSIP_Label_f42aa342-8706-4288-bd11-ebb85995028c_Name">
    <vt:lpwstr>General</vt:lpwstr>
  </property>
  <property fmtid="{D5CDD505-2E9C-101B-9397-08002B2CF9AE}" pid="51" name="MSIP_Label_f42aa342-8706-4288-bd11-ebb85995028c_Application">
    <vt:lpwstr>Microsoft Azure Information Protection</vt:lpwstr>
  </property>
  <property fmtid="{D5CDD505-2E9C-101B-9397-08002B2CF9AE}" pid="52" name="MSIP_Label_f42aa342-8706-4288-bd11-ebb85995028c_Extended_MSFT_Method">
    <vt:lpwstr>Automatic</vt:lpwstr>
  </property>
  <property fmtid="{D5CDD505-2E9C-101B-9397-08002B2CF9AE}" pid="53" name="Sensitivity">
    <vt:lpwstr>General</vt:lpwstr>
  </property>
  <property fmtid="{D5CDD505-2E9C-101B-9397-08002B2CF9AE}" pid="54" name="LastSharedByUser">
    <vt:lpwstr>rozimmer@microsoft.com</vt:lpwstr>
  </property>
  <property fmtid="{D5CDD505-2E9C-101B-9397-08002B2CF9AE}" pid="55" name="LastSharedByTime">
    <vt:filetime>2017-12-08T12:55:29Z</vt:filetime>
  </property>
  <property fmtid="{D5CDD505-2E9C-101B-9397-08002B2CF9AE}" pid="56" name="SMSG Items">
    <vt:lpwstr>3091;#documents|e037ed84-7d8e-4cbb-9c8f-61e80301a44f</vt:lpwstr>
  </property>
  <property fmtid="{D5CDD505-2E9C-101B-9397-08002B2CF9AE}" pid="57" name="Solution Areas">
    <vt:lpwstr>3097;#Data and AI|60d86926-9fc6-4873-ad19-e15bf82160d7</vt:lpwstr>
  </property>
  <property fmtid="{D5CDD505-2E9C-101B-9397-08002B2CF9AE}" pid="58" name="MSProfessions">
    <vt:lpwstr>3090;#Business Development ＆ Strategy|e15e035a-c407-4f56-adf2-716c26e5bbdb</vt:lpwstr>
  </property>
</Properties>
</file>